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wmf" ContentType="image/x-w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bin" ContentType="application/vnd.openxmlformats-officedocument.oleObject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6" r:id="rId8"/>
    <p:sldId id="261" r:id="rId9"/>
    <p:sldId id="262" r:id="rId10"/>
    <p:sldId id="264" r:id="rId11"/>
    <p:sldId id="263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3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ustomXml" Target="../customXml/item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0.wmf"/><Relationship Id="rId5" Type="http://schemas.openxmlformats.org/officeDocument/2006/relationships/image" Target="../media/image59.wmf"/><Relationship Id="rId4" Type="http://schemas.openxmlformats.org/officeDocument/2006/relationships/image" Target="../media/image58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7" Type="http://schemas.openxmlformats.org/officeDocument/2006/relationships/image" Target="../media/image74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39.wmf"/><Relationship Id="rId7" Type="http://schemas.openxmlformats.org/officeDocument/2006/relationships/image" Target="../media/image32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10" Type="http://schemas.openxmlformats.org/officeDocument/2006/relationships/image" Target="../media/image44.wmf"/><Relationship Id="rId4" Type="http://schemas.openxmlformats.org/officeDocument/2006/relationships/image" Target="../media/image40.wmf"/><Relationship Id="rId9" Type="http://schemas.openxmlformats.org/officeDocument/2006/relationships/image" Target="../media/image4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0A865-593F-4714-ADDE-B3440238C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029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oleObject" Target="../embeddings/oleObject36.bin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3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34.wmf"/><Relationship Id="rId4" Type="http://schemas.openxmlformats.org/officeDocument/2006/relationships/image" Target="../media/image31.w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36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oleObject" Target="../embeddings/oleObject42.bin"/><Relationship Id="rId18" Type="http://schemas.openxmlformats.org/officeDocument/2006/relationships/image" Target="../media/image33.wmf"/><Relationship Id="rId3" Type="http://schemas.openxmlformats.org/officeDocument/2006/relationships/oleObject" Target="../embeddings/oleObject37.bin"/><Relationship Id="rId21" Type="http://schemas.openxmlformats.org/officeDocument/2006/relationships/image" Target="../media/image43.wmf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41.wmf"/><Relationship Id="rId17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2.wmf"/><Relationship Id="rId20" Type="http://schemas.openxmlformats.org/officeDocument/2006/relationships/oleObject" Target="../embeddings/oleObject46.bin"/><Relationship Id="rId1" Type="http://schemas.openxmlformats.org/officeDocument/2006/relationships/vmlDrawing" Target="../drawings/vmlDrawing9.v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5" Type="http://schemas.openxmlformats.org/officeDocument/2006/relationships/oleObject" Target="../embeddings/oleObject43.bin"/><Relationship Id="rId23" Type="http://schemas.openxmlformats.org/officeDocument/2006/relationships/image" Target="../media/image44.wmf"/><Relationship Id="rId10" Type="http://schemas.openxmlformats.org/officeDocument/2006/relationships/image" Target="../media/image40.wmf"/><Relationship Id="rId19" Type="http://schemas.openxmlformats.org/officeDocument/2006/relationships/oleObject" Target="../embeddings/oleObject45.bin"/><Relationship Id="rId4" Type="http://schemas.openxmlformats.org/officeDocument/2006/relationships/image" Target="../media/image37.wmf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42.wmf"/><Relationship Id="rId22" Type="http://schemas.openxmlformats.org/officeDocument/2006/relationships/oleObject" Target="../embeddings/oleObject4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12" Type="http://schemas.openxmlformats.org/officeDocument/2006/relationships/image" Target="../media/image4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6.wmf"/><Relationship Id="rId11" Type="http://schemas.openxmlformats.org/officeDocument/2006/relationships/oleObject" Target="../embeddings/oleObject52.bin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48.wmf"/><Relationship Id="rId4" Type="http://schemas.openxmlformats.org/officeDocument/2006/relationships/image" Target="../media/image45.wmf"/><Relationship Id="rId9" Type="http://schemas.openxmlformats.org/officeDocument/2006/relationships/oleObject" Target="../embeddings/oleObject5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58.bin"/><Relationship Id="rId3" Type="http://schemas.openxmlformats.org/officeDocument/2006/relationships/oleObject" Target="../embeddings/oleObject53.bin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5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57.bin"/><Relationship Id="rId5" Type="http://schemas.openxmlformats.org/officeDocument/2006/relationships/oleObject" Target="../embeddings/oleObject54.bin"/><Relationship Id="rId10" Type="http://schemas.openxmlformats.org/officeDocument/2006/relationships/image" Target="../media/image53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55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64.bin"/><Relationship Id="rId3" Type="http://schemas.openxmlformats.org/officeDocument/2006/relationships/oleObject" Target="../embeddings/oleObject59.bin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5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7.wmf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60.bin"/><Relationship Id="rId10" Type="http://schemas.openxmlformats.org/officeDocument/2006/relationships/image" Target="../media/image58.wmf"/><Relationship Id="rId4" Type="http://schemas.openxmlformats.org/officeDocument/2006/relationships/image" Target="../media/image56.wmf"/><Relationship Id="rId9" Type="http://schemas.openxmlformats.org/officeDocument/2006/relationships/oleObject" Target="../embeddings/oleObject62.bin"/><Relationship Id="rId14" Type="http://schemas.openxmlformats.org/officeDocument/2006/relationships/image" Target="../media/image60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61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6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64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oleObject" Target="../embeddings/oleObject69.bin"/><Relationship Id="rId7" Type="http://schemas.openxmlformats.org/officeDocument/2006/relationships/oleObject" Target="../embeddings/oleObject7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65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13" Type="http://schemas.openxmlformats.org/officeDocument/2006/relationships/oleObject" Target="../embeddings/oleObject77.bin"/><Relationship Id="rId3" Type="http://schemas.openxmlformats.org/officeDocument/2006/relationships/oleObject" Target="../embeddings/oleObject72.bin"/><Relationship Id="rId7" Type="http://schemas.openxmlformats.org/officeDocument/2006/relationships/oleObject" Target="../embeddings/oleObject74.bin"/><Relationship Id="rId12" Type="http://schemas.openxmlformats.org/officeDocument/2006/relationships/image" Target="../media/image7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4.wmf"/><Relationship Id="rId1" Type="http://schemas.openxmlformats.org/officeDocument/2006/relationships/vmlDrawing" Target="../drawings/vmlDrawing17.vml"/><Relationship Id="rId6" Type="http://schemas.openxmlformats.org/officeDocument/2006/relationships/image" Target="../media/image69.wmf"/><Relationship Id="rId11" Type="http://schemas.openxmlformats.org/officeDocument/2006/relationships/oleObject" Target="../embeddings/oleObject76.bin"/><Relationship Id="rId5" Type="http://schemas.openxmlformats.org/officeDocument/2006/relationships/oleObject" Target="../embeddings/oleObject73.bin"/><Relationship Id="rId15" Type="http://schemas.openxmlformats.org/officeDocument/2006/relationships/oleObject" Target="../embeddings/oleObject78.bin"/><Relationship Id="rId10" Type="http://schemas.openxmlformats.org/officeDocument/2006/relationships/image" Target="../media/image71.wmf"/><Relationship Id="rId4" Type="http://schemas.openxmlformats.org/officeDocument/2006/relationships/image" Target="../media/image68.wmf"/><Relationship Id="rId9" Type="http://schemas.openxmlformats.org/officeDocument/2006/relationships/oleObject" Target="../embeddings/oleObject75.bin"/><Relationship Id="rId14" Type="http://schemas.openxmlformats.org/officeDocument/2006/relationships/image" Target="../media/image73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11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8.wmf"/><Relationship Id="rId1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9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24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29.wmf"/><Relationship Id="rId4" Type="http://schemas.openxmlformats.org/officeDocument/2006/relationships/image" Target="../media/image26.wmf"/><Relationship Id="rId9" Type="http://schemas.openxmlformats.org/officeDocument/2006/relationships/oleObject" Target="../embeddings/oleObject2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60648"/>
            <a:ext cx="856895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Тема 2.   Парная регрессия и корреляция</a:t>
            </a:r>
            <a:r>
              <a:rPr lang="ru-RU" sz="4000" b="1" cap="al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4000" b="1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Вопросы 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buFont typeface="Wingdings" pitchFamily="2" charset="2"/>
              <a:buChar char="ü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Статистическая зависимость (независимость) случайных переменных. Ковариация.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buFont typeface="Wingdings" pitchFamily="2" charset="2"/>
              <a:buChar char="ü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Анализ линейной статистической связи экономических данных, корреляция; вычисление коэффициентов корреляции.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buFont typeface="Wingdings" pitchFamily="2" charset="2"/>
              <a:buChar char="ü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Линейная модель парной регрессии.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buFont typeface="Wingdings" pitchFamily="2" charset="2"/>
              <a:buChar char="ü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Оценка параметров модели с помощью метода наименьших квадратов (МНК).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buFont typeface="Wingdings" pitchFamily="2" charset="2"/>
              <a:buChar char="ü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Оценка существенности параметров линейной регрессии.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buFont typeface="Wingdings" pitchFamily="2" charset="2"/>
              <a:buChar char="ü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Интервалы прогноза по линейному уравнению регрессии.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buFont typeface="Wingdings" pitchFamily="2" charset="2"/>
              <a:buChar char="ü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Нелинейные модели и их линеаризация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00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547759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Свойства оценок МНК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000" b="1" i="1" u="sng" dirty="0" err="1">
                <a:latin typeface="Times New Roman" pitchFamily="18" charset="0"/>
                <a:cs typeface="Times New Roman" pitchFamily="18" charset="0"/>
              </a:rPr>
              <a:t>Несмещенность</a:t>
            </a:r>
            <a:r>
              <a:rPr lang="ru-RU" sz="2000" b="1" i="1" u="sng" dirty="0">
                <a:latin typeface="Times New Roman" pitchFamily="18" charset="0"/>
                <a:cs typeface="Times New Roman" pitchFamily="18" charset="0"/>
              </a:rPr>
              <a:t> оценки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означает, что математическое ожидание остатков равно нулю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000" b="1" i="1" u="sng" dirty="0">
                <a:latin typeface="Times New Roman" pitchFamily="18" charset="0"/>
                <a:cs typeface="Times New Roman" pitchFamily="18" charset="0"/>
              </a:rPr>
              <a:t>Оценки считаются эффективными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ес­ли они характеризуются наименьшей дисперсией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000" b="1" i="1" u="sng" dirty="0">
                <a:latin typeface="Times New Roman" pitchFamily="18" charset="0"/>
                <a:cs typeface="Times New Roman" pitchFamily="18" charset="0"/>
              </a:rPr>
              <a:t>Состоя­тельность оценок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характеризует увеличение их точности с увели­чением объема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выборки</a:t>
            </a:r>
          </a:p>
          <a:p>
            <a:pPr marL="342900" indent="-342900" algn="just">
              <a:buFont typeface="+mj-lt"/>
              <a:buAutoNum type="arabicPeriod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параметров регрессионного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уравнения</a:t>
            </a:r>
          </a:p>
          <a:p>
            <a:pPr algn="ctr"/>
            <a:r>
              <a:rPr lang="ru-RU" sz="2000" dirty="0"/>
              <a:t>МНК минимизирует сумму квадратов отклонения наблюдаемых значений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000" baseline="-25000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000" dirty="0" smtClean="0"/>
              <a:t>от </a:t>
            </a:r>
            <a:r>
              <a:rPr lang="ru-RU" sz="2000" dirty="0"/>
              <a:t>модельных значений </a:t>
            </a:r>
            <a:r>
              <a:rPr lang="ru-RU" sz="2000" dirty="0" smtClean="0"/>
              <a:t>    .</a:t>
            </a:r>
            <a:endParaRPr lang="ru-RU" sz="2000" i="1" dirty="0"/>
          </a:p>
          <a:p>
            <a:pPr algn="just"/>
            <a:r>
              <a:rPr lang="ru-RU" sz="2000" dirty="0"/>
              <a:t>Согласно  принципу метода наименьших квадратов, оценки  </a:t>
            </a:r>
            <a:r>
              <a:rPr lang="ru-RU" sz="2000" dirty="0" smtClean="0"/>
              <a:t>          и </a:t>
            </a:r>
          </a:p>
          <a:p>
            <a:pPr algn="just"/>
            <a:r>
              <a:rPr lang="ru-RU" sz="2000" dirty="0" smtClean="0"/>
              <a:t>      находятся </a:t>
            </a:r>
            <a:r>
              <a:rPr lang="ru-RU" sz="2000" dirty="0"/>
              <a:t>путем минимизации суммы </a:t>
            </a:r>
            <a:r>
              <a:rPr lang="ru-RU" sz="2000" dirty="0" smtClean="0"/>
              <a:t>квадратов:</a:t>
            </a:r>
          </a:p>
          <a:p>
            <a:pPr algn="just"/>
            <a:endParaRPr lang="ru-RU" sz="2000" i="1" dirty="0"/>
          </a:p>
          <a:p>
            <a:pPr algn="just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результате применения МНК получаем формулы для вычисления параметров модели парной регрессии.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(3)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2880542"/>
              </p:ext>
            </p:extLst>
          </p:nvPr>
        </p:nvGraphicFramePr>
        <p:xfrm>
          <a:off x="5868144" y="3322975"/>
          <a:ext cx="288032" cy="406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7" name="Формула" r:id="rId3" imgW="165028" imgH="228501" progId="Equation.3">
                  <p:embed/>
                </p:oleObj>
              </mc:Choice>
              <mc:Fallback>
                <p:oleObj name="Формула" r:id="rId3" imgW="165028" imgH="228501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3322975"/>
                        <a:ext cx="288032" cy="4066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386674"/>
              </p:ext>
            </p:extLst>
          </p:nvPr>
        </p:nvGraphicFramePr>
        <p:xfrm>
          <a:off x="7236296" y="3717032"/>
          <a:ext cx="288032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8" name="Формула" r:id="rId5" imgW="152334" imgH="190417" progId="Equation.3">
                  <p:embed/>
                </p:oleObj>
              </mc:Choice>
              <mc:Fallback>
                <p:oleObj name="Формула" r:id="rId5" imgW="152334" imgH="190417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6296" y="3717032"/>
                        <a:ext cx="288032" cy="3600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311318"/>
              </p:ext>
            </p:extLst>
          </p:nvPr>
        </p:nvGraphicFramePr>
        <p:xfrm>
          <a:off x="8100392" y="3693029"/>
          <a:ext cx="288032" cy="480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9" name="Формула" r:id="rId7" imgW="139639" imgH="241195" progId="Equation.3">
                  <p:embed/>
                </p:oleObj>
              </mc:Choice>
              <mc:Fallback>
                <p:oleObj name="Формула" r:id="rId7" imgW="139639" imgH="241195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0392" y="3693029"/>
                        <a:ext cx="288032" cy="4800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179584"/>
              </p:ext>
            </p:extLst>
          </p:nvPr>
        </p:nvGraphicFramePr>
        <p:xfrm>
          <a:off x="2728399" y="4365104"/>
          <a:ext cx="3738015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0" r:id="rId9" imgW="2781300" imgH="431800" progId="Equation.2">
                  <p:embed/>
                </p:oleObj>
              </mc:Choice>
              <mc:Fallback>
                <p:oleObj r:id="rId9" imgW="2781300" imgH="431800" progId="Equation.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399" y="4365104"/>
                        <a:ext cx="3738015" cy="576064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chemeClr val="accent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488216"/>
              </p:ext>
            </p:extLst>
          </p:nvPr>
        </p:nvGraphicFramePr>
        <p:xfrm>
          <a:off x="539552" y="5589240"/>
          <a:ext cx="2160240" cy="1220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1" name="Формула" r:id="rId11" imgW="1688367" imgH="952087" progId="Equation.3">
                  <p:embed/>
                </p:oleObj>
              </mc:Choice>
              <mc:Fallback>
                <p:oleObj name="Формула" r:id="rId11" imgW="1688367" imgH="952087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5589240"/>
                        <a:ext cx="2160240" cy="1220474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chemeClr val="accent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262366"/>
              </p:ext>
            </p:extLst>
          </p:nvPr>
        </p:nvGraphicFramePr>
        <p:xfrm>
          <a:off x="3871784" y="5949280"/>
          <a:ext cx="1400431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2" name="Формула" r:id="rId13" imgW="787400" imgH="241300" progId="Equation.3">
                  <p:embed/>
                </p:oleObj>
              </mc:Choice>
              <mc:Fallback>
                <p:oleObj name="Формула" r:id="rId13" imgW="787400" imgH="2413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1784" y="5949280"/>
                        <a:ext cx="1400431" cy="43204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chemeClr val="accent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0561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9"/>
            <a:ext cx="8784976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bg1"/>
                </a:solidFill>
              </a:rPr>
              <a:t>Такое решение может существовать только при выполнении </a:t>
            </a:r>
            <a:r>
              <a:rPr lang="ru-RU" dirty="0" smtClean="0">
                <a:solidFill>
                  <a:schemeClr val="bg1"/>
                </a:solidFill>
              </a:rPr>
              <a:t>условия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					</a:t>
            </a:r>
            <a:r>
              <a:rPr lang="ru-RU" dirty="0"/>
              <a:t> что равносильно отличию от нуля определителя системы нормальных уравнений. Действительно, этот определитель равен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						</a:t>
            </a:r>
            <a:endParaRPr lang="ru-RU" dirty="0">
              <a:solidFill>
                <a:schemeClr val="bg1"/>
              </a:solidFill>
            </a:endParaRPr>
          </a:p>
          <a:p>
            <a:pPr algn="just"/>
            <a:endParaRPr lang="ru-RU" dirty="0" smtClean="0">
              <a:solidFill>
                <a:schemeClr val="bg1"/>
              </a:solidFill>
            </a:endParaRPr>
          </a:p>
          <a:p>
            <a:pPr algn="just"/>
            <a:r>
              <a:rPr lang="ru-RU" i="1" dirty="0"/>
              <a:t>Последнее условие называется </a:t>
            </a:r>
            <a:r>
              <a:rPr lang="ru-RU" b="1" i="1" dirty="0"/>
              <a:t>условием </a:t>
            </a:r>
            <a:r>
              <a:rPr lang="ru-RU" b="1" i="1" dirty="0" err="1"/>
              <a:t>идентифицируемости</a:t>
            </a:r>
            <a:r>
              <a:rPr lang="ru-RU" i="1" dirty="0"/>
              <a:t> модели </a:t>
            </a:r>
            <a:r>
              <a:rPr lang="ru-RU" i="1" dirty="0" smtClean="0"/>
              <a:t>наблюдений</a:t>
            </a:r>
          </a:p>
          <a:p>
            <a:pPr algn="just"/>
            <a:r>
              <a:rPr lang="ru-RU" i="1" dirty="0" smtClean="0">
                <a:solidFill>
                  <a:schemeClr val="bg1"/>
                </a:solidFill>
              </a:rPr>
              <a:t>				</a:t>
            </a:r>
            <a:r>
              <a:rPr lang="ru-RU" i="1" dirty="0"/>
              <a:t> </a:t>
            </a:r>
            <a:endParaRPr lang="ru-RU" i="1" dirty="0" smtClean="0"/>
          </a:p>
          <a:p>
            <a:pPr algn="just"/>
            <a:r>
              <a:rPr lang="ru-RU" i="1" dirty="0"/>
              <a:t>	</a:t>
            </a:r>
            <a:r>
              <a:rPr lang="ru-RU" i="1" dirty="0" smtClean="0"/>
              <a:t>			и </a:t>
            </a:r>
            <a:r>
              <a:rPr lang="ru-RU" i="1" dirty="0"/>
              <a:t>означает, что не все значения </a:t>
            </a:r>
            <a:r>
              <a:rPr lang="ru-RU" i="1" dirty="0" smtClean="0"/>
              <a:t>	     совпадают </a:t>
            </a:r>
            <a:r>
              <a:rPr lang="ru-RU" i="1" dirty="0"/>
              <a:t>между собой. При нарушении этого условия </a:t>
            </a:r>
            <a:r>
              <a:rPr lang="ru-RU" i="1" u="sng" dirty="0"/>
              <a:t>все</a:t>
            </a:r>
            <a:r>
              <a:rPr lang="ru-RU" i="1" dirty="0"/>
              <a:t> точки </a:t>
            </a:r>
            <a:endParaRPr lang="ru-RU" i="1" dirty="0">
              <a:solidFill>
                <a:schemeClr val="bg1"/>
              </a:solidFill>
            </a:endParaRPr>
          </a:p>
          <a:p>
            <a:pPr algn="just"/>
            <a:r>
              <a:rPr lang="ru-RU" i="1" dirty="0"/>
              <a:t>лежат на одной вертикальной </a:t>
            </a:r>
            <a:r>
              <a:rPr lang="ru-RU" i="1" dirty="0" smtClean="0"/>
              <a:t>прямой 		</a:t>
            </a:r>
          </a:p>
          <a:p>
            <a:pPr algn="just"/>
            <a:r>
              <a:rPr lang="ru-RU" i="1" dirty="0">
                <a:solidFill>
                  <a:schemeClr val="bg1"/>
                </a:solidFill>
              </a:rPr>
              <a:t>	</a:t>
            </a:r>
            <a:r>
              <a:rPr lang="ru-RU" i="1" dirty="0"/>
              <a:t> Оценки  </a:t>
            </a:r>
            <a:r>
              <a:rPr lang="ru-RU" i="1" dirty="0" smtClean="0"/>
              <a:t>      и      называют </a:t>
            </a:r>
            <a:r>
              <a:rPr lang="ru-RU" b="1" i="1" u="sng" dirty="0"/>
              <a:t>оценками наименьших квадратов</a:t>
            </a:r>
            <a:r>
              <a:rPr lang="ru-RU" i="1" dirty="0"/>
              <a:t>. Обратим внимание на полученное выражение для </a:t>
            </a:r>
            <a:r>
              <a:rPr lang="ru-RU" i="1" dirty="0" smtClean="0"/>
              <a:t>параметра     .  </a:t>
            </a:r>
            <a:r>
              <a:rPr lang="ru-RU" i="1" dirty="0"/>
              <a:t>В это выражение входят суммы квадратов, участвовавшие ранее в определении выборочной дисперсии </a:t>
            </a:r>
            <a:endParaRPr lang="ru-RU" i="1" dirty="0" smtClean="0"/>
          </a:p>
          <a:p>
            <a:pPr algn="just"/>
            <a:r>
              <a:rPr lang="ru-RU" i="1" dirty="0" smtClean="0">
                <a:solidFill>
                  <a:schemeClr val="bg1"/>
                </a:solidFill>
              </a:rPr>
              <a:t>						</a:t>
            </a:r>
          </a:p>
          <a:p>
            <a:pPr algn="just"/>
            <a:r>
              <a:rPr lang="ru-RU" i="1" dirty="0">
                <a:solidFill>
                  <a:schemeClr val="bg1"/>
                </a:solidFill>
              </a:rPr>
              <a:t>	</a:t>
            </a:r>
            <a:r>
              <a:rPr lang="ru-RU" i="1" dirty="0" smtClean="0">
                <a:solidFill>
                  <a:schemeClr val="bg1"/>
                </a:solidFill>
              </a:rPr>
              <a:t>					</a:t>
            </a:r>
            <a:r>
              <a:rPr lang="ru-RU" i="1" dirty="0"/>
              <a:t>и выборочной ковариации </a:t>
            </a:r>
            <a:endParaRPr lang="ru-RU" i="1" dirty="0" smtClean="0">
              <a:solidFill>
                <a:schemeClr val="bg1"/>
              </a:solidFill>
            </a:endParaRPr>
          </a:p>
          <a:p>
            <a:pPr algn="just"/>
            <a:r>
              <a:rPr lang="ru-RU" i="1" dirty="0" smtClean="0">
                <a:solidFill>
                  <a:schemeClr val="bg1"/>
                </a:solidFill>
              </a:rPr>
              <a:t>				</a:t>
            </a:r>
          </a:p>
          <a:p>
            <a:pPr algn="just"/>
            <a:r>
              <a:rPr lang="ru-RU" i="1" dirty="0">
                <a:solidFill>
                  <a:schemeClr val="bg1"/>
                </a:solidFill>
              </a:rPr>
              <a:t>	</a:t>
            </a:r>
            <a:r>
              <a:rPr lang="ru-RU" i="1" dirty="0" smtClean="0">
                <a:solidFill>
                  <a:schemeClr val="bg1"/>
                </a:solidFill>
              </a:rPr>
              <a:t>			</a:t>
            </a:r>
            <a:r>
              <a:rPr lang="ru-RU" i="1" dirty="0"/>
              <a:t>так что, в этих терминах </a:t>
            </a:r>
            <a:r>
              <a:rPr lang="ru-RU" i="1" dirty="0" smtClean="0"/>
              <a:t>параметр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ru-RU" i="1" dirty="0" smtClean="0"/>
              <a:t> можно 				получить </a:t>
            </a:r>
            <a:r>
              <a:rPr lang="ru-RU" i="1" dirty="0"/>
              <a:t>следующим образом: </a:t>
            </a:r>
            <a:endParaRPr lang="ru-RU" i="1" dirty="0">
              <a:solidFill>
                <a:schemeClr val="bg1"/>
              </a:solidFill>
            </a:endParaRPr>
          </a:p>
          <a:p>
            <a:pPr algn="just"/>
            <a:endParaRPr lang="ru-RU" i="1" dirty="0">
              <a:solidFill>
                <a:schemeClr val="bg1"/>
              </a:solidFill>
            </a:endParaRPr>
          </a:p>
          <a:p>
            <a:pPr algn="just"/>
            <a:endParaRPr lang="ru-RU" i="1" dirty="0" smtClean="0">
              <a:solidFill>
                <a:schemeClr val="bg1"/>
              </a:solidFill>
            </a:endParaRPr>
          </a:p>
          <a:p>
            <a:pPr algn="just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884798"/>
              </p:ext>
            </p:extLst>
          </p:nvPr>
        </p:nvGraphicFramePr>
        <p:xfrm>
          <a:off x="3275856" y="632212"/>
          <a:ext cx="1411348" cy="5645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0" name="Формула" r:id="rId3" imgW="1079032" imgH="431613" progId="Equation.3">
                  <p:embed/>
                </p:oleObj>
              </mc:Choice>
              <mc:Fallback>
                <p:oleObj name="Формула" r:id="rId3" imgW="1079032" imgH="431613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632212"/>
                        <a:ext cx="1411348" cy="564539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chemeClr val="accent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657581"/>
              </p:ext>
            </p:extLst>
          </p:nvPr>
        </p:nvGraphicFramePr>
        <p:xfrm>
          <a:off x="971600" y="1484784"/>
          <a:ext cx="5082918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1" r:id="rId5" imgW="3429000" imgH="482600" progId="Equation.2">
                  <p:embed/>
                </p:oleObj>
              </mc:Choice>
              <mc:Fallback>
                <p:oleObj r:id="rId5" imgW="3429000" imgH="482600" progId="Equation.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484784"/>
                        <a:ext cx="5082918" cy="72008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chemeClr val="accent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1539533"/>
              </p:ext>
            </p:extLst>
          </p:nvPr>
        </p:nvGraphicFramePr>
        <p:xfrm>
          <a:off x="395535" y="2564904"/>
          <a:ext cx="3247809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" r:id="rId7" imgW="1879600" imgH="254000" progId="Equation.2">
                  <p:embed/>
                </p:oleObj>
              </mc:Choice>
              <mc:Fallback>
                <p:oleObj r:id="rId7" imgW="1879600" imgH="254000" progId="Equation.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5" y="2564904"/>
                        <a:ext cx="3247809" cy="43204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chemeClr val="accent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362782"/>
              </p:ext>
            </p:extLst>
          </p:nvPr>
        </p:nvGraphicFramePr>
        <p:xfrm>
          <a:off x="7308304" y="2708920"/>
          <a:ext cx="864096" cy="36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3" r:id="rId9" imgW="533169" imgH="228501" progId="Equation.2">
                  <p:embed/>
                </p:oleObj>
              </mc:Choice>
              <mc:Fallback>
                <p:oleObj r:id="rId9" imgW="533169" imgH="228501" progId="Equation.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304" y="2708920"/>
                        <a:ext cx="864096" cy="362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97506"/>
              </p:ext>
            </p:extLst>
          </p:nvPr>
        </p:nvGraphicFramePr>
        <p:xfrm>
          <a:off x="7092280" y="2996952"/>
          <a:ext cx="1693521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4" r:id="rId11" imgW="1205977" imgH="253890" progId="Equation.2">
                  <p:embed/>
                </p:oleObj>
              </mc:Choice>
              <mc:Fallback>
                <p:oleObj r:id="rId11" imgW="1205977" imgH="253890" progId="Equation.2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280" y="2996952"/>
                        <a:ext cx="1693521" cy="3600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307066"/>
              </p:ext>
            </p:extLst>
          </p:nvPr>
        </p:nvGraphicFramePr>
        <p:xfrm>
          <a:off x="4301777" y="3356992"/>
          <a:ext cx="684461" cy="2453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" r:id="rId13" imgW="457002" imgH="165028" progId="Equation.2">
                  <p:embed/>
                </p:oleObj>
              </mc:Choice>
              <mc:Fallback>
                <p:oleObj r:id="rId13" imgW="457002" imgH="165028" progId="Equation.2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1777" y="3356992"/>
                        <a:ext cx="684461" cy="24537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07588"/>
              </p:ext>
            </p:extLst>
          </p:nvPr>
        </p:nvGraphicFramePr>
        <p:xfrm>
          <a:off x="2195736" y="3573016"/>
          <a:ext cx="288032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6" name="Формула" r:id="rId15" imgW="152334" imgH="190417" progId="Equation.3">
                  <p:embed/>
                </p:oleObj>
              </mc:Choice>
              <mc:Fallback>
                <p:oleObj name="Формула" r:id="rId15" imgW="152334" imgH="190417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3573016"/>
                        <a:ext cx="288032" cy="3600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0193070"/>
              </p:ext>
            </p:extLst>
          </p:nvPr>
        </p:nvGraphicFramePr>
        <p:xfrm>
          <a:off x="2915816" y="3573016"/>
          <a:ext cx="243686" cy="40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7" name="Формула" r:id="rId17" imgW="139639" imgH="241195" progId="Equation.3">
                  <p:embed/>
                </p:oleObj>
              </mc:Choice>
              <mc:Fallback>
                <p:oleObj name="Формула" r:id="rId17" imgW="139639" imgH="241195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3573016"/>
                        <a:ext cx="243686" cy="4061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5234369"/>
              </p:ext>
            </p:extLst>
          </p:nvPr>
        </p:nvGraphicFramePr>
        <p:xfrm>
          <a:off x="5724128" y="3861048"/>
          <a:ext cx="24288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8" name="Формула" r:id="rId19" imgW="139639" imgH="241195" progId="Equation.3">
                  <p:embed/>
                </p:oleObj>
              </mc:Choice>
              <mc:Fallback>
                <p:oleObj name="Формула" r:id="rId19" imgW="139639" imgH="241195" progId="Equation.3">
                  <p:embed/>
                  <p:pic>
                    <p:nvPicPr>
                      <p:cNvPr id="0" name="Объект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128" y="3861048"/>
                        <a:ext cx="242887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410099"/>
              </p:ext>
            </p:extLst>
          </p:nvPr>
        </p:nvGraphicFramePr>
        <p:xfrm>
          <a:off x="2627784" y="4437112"/>
          <a:ext cx="2829114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9" r:id="rId20" imgW="2108200" imgH="431800" progId="Equation.2">
                  <p:embed/>
                </p:oleObj>
              </mc:Choice>
              <mc:Fallback>
                <p:oleObj r:id="rId20" imgW="2108200" imgH="431800" progId="Equation.2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4437112"/>
                        <a:ext cx="2829114" cy="576064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chemeClr val="accent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3" name="Объект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513820"/>
              </p:ext>
            </p:extLst>
          </p:nvPr>
        </p:nvGraphicFramePr>
        <p:xfrm>
          <a:off x="270656" y="5013176"/>
          <a:ext cx="3614802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0" name="Формула" r:id="rId22" imgW="2387600" imgH="431800" progId="Equation.3">
                  <p:embed/>
                </p:oleObj>
              </mc:Choice>
              <mc:Fallback>
                <p:oleObj name="Формула" r:id="rId22" imgW="2387600" imgH="4318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656" y="5013176"/>
                        <a:ext cx="3614802" cy="64807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chemeClr val="accent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9674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819559"/>
              </p:ext>
            </p:extLst>
          </p:nvPr>
        </p:nvGraphicFramePr>
        <p:xfrm>
          <a:off x="323528" y="1700808"/>
          <a:ext cx="504056" cy="78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5" r:id="rId3" imgW="152334" imgH="241195" progId="Equation.DSMT4">
                  <p:embed/>
                </p:oleObj>
              </mc:Choice>
              <mc:Fallback>
                <p:oleObj r:id="rId3" imgW="152334" imgH="241195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700808"/>
                        <a:ext cx="504056" cy="7875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chemeClr val="accent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913518"/>
              </p:ext>
            </p:extLst>
          </p:nvPr>
        </p:nvGraphicFramePr>
        <p:xfrm>
          <a:off x="1475656" y="1700808"/>
          <a:ext cx="1345054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6" r:id="rId5" imgW="710891" imgH="418918" progId="Equation.3">
                  <p:embed/>
                </p:oleObj>
              </mc:Choice>
              <mc:Fallback>
                <p:oleObj r:id="rId5" imgW="710891" imgH="418918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1700808"/>
                        <a:ext cx="1345054" cy="7920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chemeClr val="accent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16258"/>
              </p:ext>
            </p:extLst>
          </p:nvPr>
        </p:nvGraphicFramePr>
        <p:xfrm>
          <a:off x="3131840" y="1700808"/>
          <a:ext cx="2108352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7" r:id="rId7" imgW="1727200" imgH="647700" progId="Equation.3">
                  <p:embed/>
                </p:oleObj>
              </mc:Choice>
              <mc:Fallback>
                <p:oleObj r:id="rId7" imgW="1727200" imgH="6477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1700808"/>
                        <a:ext cx="2108352" cy="7920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chemeClr val="accent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184256"/>
              </p:ext>
            </p:extLst>
          </p:nvPr>
        </p:nvGraphicFramePr>
        <p:xfrm>
          <a:off x="5508104" y="1412776"/>
          <a:ext cx="2127633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8" r:id="rId9" imgW="1371600" imgH="838200" progId="Equation.3">
                  <p:embed/>
                </p:oleObj>
              </mc:Choice>
              <mc:Fallback>
                <p:oleObj r:id="rId9" imgW="1371600" imgH="838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1412776"/>
                        <a:ext cx="2127633" cy="1296144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chemeClr val="accent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651816"/>
              </p:ext>
            </p:extLst>
          </p:nvPr>
        </p:nvGraphicFramePr>
        <p:xfrm>
          <a:off x="1907704" y="3140968"/>
          <a:ext cx="4895247" cy="1584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9" r:id="rId11" imgW="2578100" imgH="838200" progId="Equation.3">
                  <p:embed/>
                </p:oleObj>
              </mc:Choice>
              <mc:Fallback>
                <p:oleObj r:id="rId11" imgW="2578100" imgH="8382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3140968"/>
                        <a:ext cx="4895247" cy="1584176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chemeClr val="accent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251520" y="836712"/>
            <a:ext cx="777686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	=                               =                                               =                                                                                       </a:t>
            </a:r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mtClean="0"/>
              <a:t>                    =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625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32656"/>
            <a:ext cx="8856984" cy="34163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Оценка качества уравнения </a:t>
            </a:r>
            <a:r>
              <a:rPr lang="ru-RU" b="1" dirty="0" smtClean="0"/>
              <a:t>регрессии</a:t>
            </a:r>
            <a:endParaRPr lang="en-US" b="1" dirty="0" smtClean="0"/>
          </a:p>
          <a:p>
            <a:endParaRPr lang="en-US" b="1" dirty="0"/>
          </a:p>
          <a:p>
            <a:pPr algn="just"/>
            <a:r>
              <a:rPr lang="ru-RU" dirty="0" smtClean="0"/>
              <a:t>После </a:t>
            </a:r>
            <a:r>
              <a:rPr lang="ru-RU" dirty="0"/>
              <a:t>построения уравнения регрессии мы можем разбить значение </a:t>
            </a:r>
            <a:r>
              <a:rPr lang="en-US" b="1" dirty="0">
                <a:solidFill>
                  <a:srgbClr val="FF0000"/>
                </a:solidFill>
              </a:rPr>
              <a:t>Y</a:t>
            </a:r>
            <a:r>
              <a:rPr lang="ru-RU" dirty="0"/>
              <a:t>, в каждом наблюдении на две составляющих - </a:t>
            </a:r>
            <a:r>
              <a:rPr lang="en-US" dirty="0" smtClean="0"/>
              <a:t>           </a:t>
            </a:r>
            <a:r>
              <a:rPr lang="ru-RU" dirty="0" smtClean="0"/>
              <a:t>и </a:t>
            </a:r>
            <a:r>
              <a:rPr lang="en-US" dirty="0" smtClean="0"/>
              <a:t>       </a:t>
            </a:r>
            <a:r>
              <a:rPr lang="ru-RU" dirty="0" smtClean="0"/>
              <a:t>.</a:t>
            </a:r>
            <a:endParaRPr lang="en-US" dirty="0" smtClean="0"/>
          </a:p>
          <a:p>
            <a:pPr algn="ctr"/>
            <a:endParaRPr lang="ru-RU" i="1" dirty="0"/>
          </a:p>
          <a:p>
            <a:r>
              <a:rPr lang="ru-RU" dirty="0"/>
              <a:t>                                                                        </a:t>
            </a:r>
          </a:p>
          <a:p>
            <a:pPr algn="just"/>
            <a:r>
              <a:rPr lang="ru-RU" dirty="0"/>
              <a:t>Остаток  представляет собой отклонение фактического зна­чения зависимой переменной от значения данной перемен­ной, полученное расчетным путем:  </a:t>
            </a:r>
            <a:endParaRPr lang="en-US" dirty="0" smtClean="0"/>
          </a:p>
          <a:p>
            <a:pPr algn="ctr"/>
            <a:r>
              <a:rPr lang="ru-RU" dirty="0" smtClean="0"/>
              <a:t>(</a:t>
            </a:r>
            <a:r>
              <a:rPr lang="en-US" dirty="0" smtClean="0"/>
              <a:t>                </a:t>
            </a:r>
            <a:r>
              <a:rPr lang="ru-RU" dirty="0" smtClean="0"/>
              <a:t>). </a:t>
            </a:r>
            <a:endParaRPr lang="ru-RU" dirty="0"/>
          </a:p>
          <a:p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endParaRPr lang="ru-RU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3259819"/>
              </p:ext>
            </p:extLst>
          </p:nvPr>
        </p:nvGraphicFramePr>
        <p:xfrm>
          <a:off x="3923928" y="1124744"/>
          <a:ext cx="288032" cy="423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8" r:id="rId3" imgW="152334" imgH="228501" progId="Equation.3">
                  <p:embed/>
                </p:oleObj>
              </mc:Choice>
              <mc:Fallback>
                <p:oleObj r:id="rId3" imgW="152334" imgH="228501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1124744"/>
                        <a:ext cx="288032" cy="4235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628668"/>
              </p:ext>
            </p:extLst>
          </p:nvPr>
        </p:nvGraphicFramePr>
        <p:xfrm>
          <a:off x="4644008" y="1124744"/>
          <a:ext cx="288032" cy="460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9" r:id="rId5" imgW="139700" imgH="228600" progId="Equation.DSMT4">
                  <p:embed/>
                </p:oleObj>
              </mc:Choice>
              <mc:Fallback>
                <p:oleObj r:id="rId5" imgW="139700" imgH="228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1124744"/>
                        <a:ext cx="288032" cy="4608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839171"/>
              </p:ext>
            </p:extLst>
          </p:nvPr>
        </p:nvGraphicFramePr>
        <p:xfrm>
          <a:off x="3419872" y="1556792"/>
          <a:ext cx="1512168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0" r:id="rId7" imgW="672808" imgH="228501" progId="Equation.3">
                  <p:embed/>
                </p:oleObj>
              </mc:Choice>
              <mc:Fallback>
                <p:oleObj r:id="rId7" imgW="672808" imgH="228501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1556792"/>
                        <a:ext cx="1512168" cy="504056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n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472146"/>
              </p:ext>
            </p:extLst>
          </p:nvPr>
        </p:nvGraphicFramePr>
        <p:xfrm>
          <a:off x="2627784" y="2564904"/>
          <a:ext cx="1065118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1" r:id="rId9" imgW="672808" imgH="228501" progId="Equation.DSMT4">
                  <p:embed/>
                </p:oleObj>
              </mc:Choice>
              <mc:Fallback>
                <p:oleObj r:id="rId9" imgW="672808" imgH="228501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2564904"/>
                        <a:ext cx="1065118" cy="3600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124952"/>
              </p:ext>
            </p:extLst>
          </p:nvPr>
        </p:nvGraphicFramePr>
        <p:xfrm>
          <a:off x="4139952" y="2564904"/>
          <a:ext cx="660648" cy="3165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2" r:id="rId11" imgW="457002" imgH="215806" progId="Equation.DSMT4">
                  <p:embed/>
                </p:oleObj>
              </mc:Choice>
              <mc:Fallback>
                <p:oleObj r:id="rId11" imgW="457002" imgH="215806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2564904"/>
                        <a:ext cx="660648" cy="3165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496125"/>
              </p:ext>
            </p:extLst>
          </p:nvPr>
        </p:nvGraphicFramePr>
        <p:xfrm>
          <a:off x="3491880" y="2996952"/>
          <a:ext cx="822826" cy="4030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3" r:id="rId13" imgW="469900" imgH="228600" progId="Equation.DSMT4">
                  <p:embed/>
                </p:oleObj>
              </mc:Choice>
              <mc:Fallback>
                <p:oleObj r:id="rId13" imgW="469900" imgH="2286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2996952"/>
                        <a:ext cx="822826" cy="4030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18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1626094"/>
              </p:ext>
            </p:extLst>
          </p:nvPr>
        </p:nvGraphicFramePr>
        <p:xfrm>
          <a:off x="971600" y="404664"/>
          <a:ext cx="6963974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1" r:id="rId3" imgW="2590800" imgH="431800" progId="Equation.3">
                  <p:embed/>
                </p:oleObj>
              </mc:Choice>
              <mc:Fallback>
                <p:oleObj r:id="rId3" imgW="2590800" imgH="4318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404664"/>
                        <a:ext cx="6963974" cy="1152128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n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0343358"/>
              </p:ext>
            </p:extLst>
          </p:nvPr>
        </p:nvGraphicFramePr>
        <p:xfrm>
          <a:off x="1259632" y="1703511"/>
          <a:ext cx="288032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2" r:id="rId5" imgW="152334" imgH="228501" progId="Equation.3">
                  <p:embed/>
                </p:oleObj>
              </mc:Choice>
              <mc:Fallback>
                <p:oleObj r:id="rId5" imgW="152334" imgH="228501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1703511"/>
                        <a:ext cx="288032" cy="4320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1561216"/>
              </p:ext>
            </p:extLst>
          </p:nvPr>
        </p:nvGraphicFramePr>
        <p:xfrm>
          <a:off x="4788024" y="1722568"/>
          <a:ext cx="1152128" cy="3470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3" r:id="rId7" imgW="787400" imgH="241300" progId="Equation.DSMT4">
                  <p:embed/>
                </p:oleObj>
              </mc:Choice>
              <mc:Fallback>
                <p:oleObj r:id="rId7" imgW="787400" imgH="2413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1722568"/>
                        <a:ext cx="1152128" cy="3470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95536" y="1703511"/>
            <a:ext cx="871195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67544" y="1781553"/>
            <a:ext cx="734481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Где</a:t>
            </a:r>
            <a:r>
              <a:rPr lang="en-U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значения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вычисленные по модели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028384" y="886999"/>
            <a:ext cx="93610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(4)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234888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Разделив правую и левую часть (4) на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2008944"/>
              </p:ext>
            </p:extLst>
          </p:nvPr>
        </p:nvGraphicFramePr>
        <p:xfrm>
          <a:off x="3851920" y="2227086"/>
          <a:ext cx="1230272" cy="700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4" r:id="rId9" imgW="748975" imgH="431613" progId="Equation.3">
                  <p:embed/>
                </p:oleObj>
              </mc:Choice>
              <mc:Fallback>
                <p:oleObj r:id="rId9" imgW="748975" imgH="431613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2227086"/>
                        <a:ext cx="1230272" cy="700788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n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263295"/>
              </p:ext>
            </p:extLst>
          </p:nvPr>
        </p:nvGraphicFramePr>
        <p:xfrm>
          <a:off x="971600" y="3068960"/>
          <a:ext cx="3456384" cy="1099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5" r:id="rId11" imgW="2641600" imgH="838200" progId="Equation.3">
                  <p:embed/>
                </p:oleObj>
              </mc:Choice>
              <mc:Fallback>
                <p:oleObj r:id="rId11" imgW="2641600" imgH="838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068960"/>
                        <a:ext cx="3456384" cy="1099243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n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4572000" y="4075693"/>
            <a:ext cx="22322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получим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0942142"/>
              </p:ext>
            </p:extLst>
          </p:nvPr>
        </p:nvGraphicFramePr>
        <p:xfrm>
          <a:off x="2735796" y="4660468"/>
          <a:ext cx="3672408" cy="168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6" r:id="rId13" imgW="1841500" imgH="838200" progId="Equation.3">
                  <p:embed/>
                </p:oleObj>
              </mc:Choice>
              <mc:Fallback>
                <p:oleObj r:id="rId13" imgW="1841500" imgH="838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5796" y="4660468"/>
                        <a:ext cx="3672408" cy="1680300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n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07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27584" y="1677314"/>
            <a:ext cx="7128792" cy="800219"/>
          </a:xfrm>
          <a:prstGeom prst="rect">
            <a:avLst/>
          </a:prstGeom>
          <a:solidFill>
            <a:srgbClr val="F3F3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Коэффициент  детерминации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456785"/>
              </p:ext>
            </p:extLst>
          </p:nvPr>
        </p:nvGraphicFramePr>
        <p:xfrm>
          <a:off x="624979" y="3068960"/>
          <a:ext cx="7822033" cy="1512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r:id="rId3" imgW="4356100" imgH="838200" progId="Equation.3">
                  <p:embed/>
                </p:oleObj>
              </mc:Choice>
              <mc:Fallback>
                <p:oleObj r:id="rId3" imgW="4356100" imgH="838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979" y="3068960"/>
                        <a:ext cx="7822033" cy="1512168"/>
                      </a:xfrm>
                      <a:prstGeom prst="rect">
                        <a:avLst/>
                      </a:prstGeom>
                      <a:gradFill flip="none" rotWithShape="1">
                        <a:gsLst>
                          <a:gs pos="0">
                            <a:schemeClr val="accent1">
                              <a:tint val="66000"/>
                              <a:satMod val="160000"/>
                            </a:schemeClr>
                          </a:gs>
                          <a:gs pos="50000">
                            <a:schemeClr val="accent1">
                              <a:tint val="44500"/>
                              <a:satMod val="160000"/>
                            </a:schemeClr>
                          </a:gs>
                          <a:gs pos="100000">
                            <a:schemeClr val="accent1">
                              <a:tint val="23500"/>
                              <a:satMod val="160000"/>
                            </a:scheme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504950"/>
            <a:ext cx="9144000" cy="0"/>
          </a:xfrm>
          <a:prstGeom prst="rect">
            <a:avLst/>
          </a:prstGeom>
          <a:solidFill>
            <a:srgbClr val="F3F3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653136"/>
            <a:ext cx="82809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Коэффициент  детерминации  </a:t>
            </a:r>
            <a:r>
              <a:rPr lang="ru-RU" sz="2000" i="1" dirty="0">
                <a:latin typeface="Franklin Gothic Heavy" pitchFamily="34" charset="0"/>
              </a:rPr>
              <a:t>показывает долю вариации результативного признака, находя­щегося под воздействием изучаемых факторов, т. е. определяет, ка­кая доля вариации признака Y учтена в модели и обусловлена влия­нием на него факторов. </a:t>
            </a:r>
          </a:p>
        </p:txBody>
      </p:sp>
    </p:spTree>
    <p:extLst>
      <p:ext uri="{BB962C8B-B14F-4D97-AF65-F5344CB8AC3E}">
        <p14:creationId xmlns:p14="http://schemas.microsoft.com/office/powerpoint/2010/main" val="213953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0" y="457200"/>
          <a:ext cx="1143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r:id="rId3" imgW="114102" imgH="177492" progId="Equation.DSMT4">
                  <p:embed/>
                </p:oleObj>
              </mc:Choice>
              <mc:Fallback>
                <p:oleObj r:id="rId3" imgW="114102" imgH="177492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57200"/>
                        <a:ext cx="11430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08060"/>
              </p:ext>
            </p:extLst>
          </p:nvPr>
        </p:nvGraphicFramePr>
        <p:xfrm>
          <a:off x="949740" y="2924944"/>
          <a:ext cx="7244519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r:id="rId5" imgW="2717800" imgH="482600" progId="Equation.DSMT4">
                  <p:embed/>
                </p:oleObj>
              </mc:Choice>
              <mc:Fallback>
                <p:oleObj r:id="rId5" imgW="2717800" imgH="482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9740" y="2924944"/>
                        <a:ext cx="7244519" cy="1296144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92524" y="1598122"/>
            <a:ext cx="8136904" cy="923330"/>
          </a:xfrm>
          <a:prstGeom prst="rect">
            <a:avLst/>
          </a:prstGeom>
          <a:solidFill>
            <a:srgbClr val="E0E0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оценки качества регрессионных моделей целесообразно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ис­пользовать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среднюю ошибку аппроксимации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solidFill>
            <a:srgbClr val="E0E0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1171575"/>
            <a:ext cx="9144000" cy="0"/>
          </a:xfrm>
          <a:prstGeom prst="rect">
            <a:avLst/>
          </a:prstGeom>
          <a:solidFill>
            <a:srgbClr val="E0E0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22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052736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проверки значимости модели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регрессии используется </a:t>
            </a:r>
            <a:r>
              <a:rPr lang="ru-RU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F-критерий Фишера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вычисляемый как 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отношение дисперсии исходного ряда и несме­щенной дисперсии остаточной компоненты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расчетное значение с </a:t>
            </a:r>
            <a:r>
              <a:rPr lang="ru-RU" sz="2000" cap="small" dirty="0">
                <a:latin typeface="Times New Roman" pitchFamily="18" charset="0"/>
                <a:cs typeface="Times New Roman" pitchFamily="18" charset="0"/>
                <a:sym typeface="Symbol"/>
              </a:rPr>
              <a:t></a:t>
            </a:r>
            <a:r>
              <a:rPr lang="ru-RU" sz="2000" cap="small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и </a:t>
            </a:r>
            <a:r>
              <a:rPr lang="ru-RU" sz="2000" cap="small" dirty="0">
                <a:latin typeface="Times New Roman" pitchFamily="18" charset="0"/>
                <a:cs typeface="Times New Roman" pitchFamily="18" charset="0"/>
                <a:sym typeface="Symbol"/>
              </a:rPr>
              <a:t></a:t>
            </a:r>
            <a:r>
              <a:rPr lang="ru-RU" sz="2000" cap="small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= (n - k - 1) степенями свободы, где k – количество факторов, включенных в модель,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больше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табличного при заданном уровне значимости, то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модель считается значимой.</a:t>
            </a:r>
            <a:endParaRPr lang="ru-RU" sz="2000" b="1" i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483768" y="3828038"/>
            <a:ext cx="3456384" cy="523220"/>
          </a:xfrm>
          <a:prstGeom prst="rect">
            <a:avLst/>
          </a:prstGeom>
          <a:solidFill>
            <a:srgbClr val="E0E0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модели парной регрессии: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5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90160"/>
              </p:ext>
            </p:extLst>
          </p:nvPr>
        </p:nvGraphicFramePr>
        <p:xfrm>
          <a:off x="782930" y="4653135"/>
          <a:ext cx="7389470" cy="1597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r:id="rId3" imgW="2247900" imgH="482600" progId="Equation.DSMT4">
                  <p:embed/>
                </p:oleObj>
              </mc:Choice>
              <mc:Fallback>
                <p:oleObj r:id="rId3" imgW="2247900" imgH="482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930" y="4653135"/>
                        <a:ext cx="7389470" cy="1597723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solidFill>
            <a:srgbClr val="E0E0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02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440072"/>
              </p:ext>
            </p:extLst>
          </p:nvPr>
        </p:nvGraphicFramePr>
        <p:xfrm>
          <a:off x="2771800" y="2056280"/>
          <a:ext cx="288032" cy="363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8" r:id="rId3" imgW="177646" imgH="228402" progId="Equation.3">
                  <p:embed/>
                </p:oleObj>
              </mc:Choice>
              <mc:Fallback>
                <p:oleObj r:id="rId3" imgW="177646" imgH="228402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2056280"/>
                        <a:ext cx="288032" cy="3638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051604"/>
              </p:ext>
            </p:extLst>
          </p:nvPr>
        </p:nvGraphicFramePr>
        <p:xfrm>
          <a:off x="2233047" y="2435937"/>
          <a:ext cx="5003249" cy="1189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9" r:id="rId5" imgW="952087" imgH="660113" progId="Equation.3">
                  <p:embed/>
                </p:oleObj>
              </mc:Choice>
              <mc:Fallback>
                <p:oleObj r:id="rId5" imgW="952087" imgH="660113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3047" y="2435937"/>
                        <a:ext cx="5003249" cy="1189410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67544" y="774576"/>
            <a:ext cx="8136904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качестве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меры точности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применяют несмещенную оценку дис­персии остаточной компоненты, которая представляет собой отно­шение суммы квадратов уровней остаточной компоненты к величи­не (n- k -1), где k – количество факторов, включенных в модель. Квадратный корень из этой величины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          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называется </a:t>
            </a:r>
            <a:r>
              <a:rPr lang="ru-RU" sz="2000" b="1" u="sng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стандартной ошибкой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907704" y="3573016"/>
            <a:ext cx="554461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ля модели парной регрессии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264861"/>
              </p:ext>
            </p:extLst>
          </p:nvPr>
        </p:nvGraphicFramePr>
        <p:xfrm>
          <a:off x="2195736" y="3973126"/>
          <a:ext cx="5040560" cy="19045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0" r:id="rId7" imgW="787400" imgH="660400" progId="Equation.3">
                  <p:embed/>
                </p:oleObj>
              </mc:Choice>
              <mc:Fallback>
                <p:oleObj r:id="rId7" imgW="787400" imgH="6604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3973126"/>
                        <a:ext cx="5040560" cy="1904551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22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04665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Прогнозирование с применением уравнения регрессии</a:t>
            </a: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428666"/>
              </p:ext>
            </p:extLst>
          </p:nvPr>
        </p:nvGraphicFramePr>
        <p:xfrm>
          <a:off x="3347864" y="1608122"/>
          <a:ext cx="2354212" cy="524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4" r:id="rId3" imgW="1218671" imgH="266584" progId="Equation.DSMT4">
                  <p:embed/>
                </p:oleObj>
              </mc:Choice>
              <mc:Fallback>
                <p:oleObj r:id="rId3" imgW="1218671" imgH="266584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1608122"/>
                        <a:ext cx="2354212" cy="5247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23528" y="914817"/>
            <a:ext cx="849694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Прогнозируемое значение переменной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y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получается при подстановке в уравнение регрессии ожидаемой величины фактора 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904037" y="2951366"/>
            <a:ext cx="18389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2384769"/>
              </p:ext>
            </p:extLst>
          </p:nvPr>
        </p:nvGraphicFramePr>
        <p:xfrm>
          <a:off x="1547664" y="2690970"/>
          <a:ext cx="504056" cy="3618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5" r:id="rId5" imgW="330057" imgH="241195" progId="Equation.DSMT4">
                  <p:embed/>
                </p:oleObj>
              </mc:Choice>
              <mc:Fallback>
                <p:oleObj r:id="rId5" imgW="330057" imgH="241195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2690970"/>
                        <a:ext cx="504056" cy="3618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5965756"/>
              </p:ext>
            </p:extLst>
          </p:nvPr>
        </p:nvGraphicFramePr>
        <p:xfrm>
          <a:off x="5436096" y="2706539"/>
          <a:ext cx="306906" cy="347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6" name="Формула" r:id="rId7" imgW="139761" imgH="165172" progId="Equation.3">
                  <p:embed/>
                </p:oleObj>
              </mc:Choice>
              <mc:Fallback>
                <p:oleObj name="Формула" r:id="rId7" imgW="139761" imgH="165172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6096" y="2706539"/>
                        <a:ext cx="306906" cy="3478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303421"/>
              </p:ext>
            </p:extLst>
          </p:nvPr>
        </p:nvGraphicFramePr>
        <p:xfrm>
          <a:off x="5746668" y="3645024"/>
          <a:ext cx="485846" cy="337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7" r:id="rId9" imgW="342751" imgH="241195" progId="Equation.DSMT4">
                  <p:embed/>
                </p:oleObj>
              </mc:Choice>
              <mc:Fallback>
                <p:oleObj r:id="rId9" imgW="342751" imgH="241195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6668" y="3645024"/>
                        <a:ext cx="485846" cy="3373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179512" y="2072143"/>
            <a:ext cx="849694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334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Доверительные интервалы, зависят от следующих параметров: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33450" algn="l"/>
              </a:tabLs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стандартной ошибки,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33450" algn="l"/>
              </a:tabLs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удаления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 своего среднего значения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171055" y="2996952"/>
            <a:ext cx="846043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334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количества наблюдений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334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уровня значимости прогноза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  <a:tabLst>
                <a:tab pos="9334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частности, для прогноза  будущие значения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вероятностью (1 -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попадут в интервал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353982"/>
              </p:ext>
            </p:extLst>
          </p:nvPr>
        </p:nvGraphicFramePr>
        <p:xfrm>
          <a:off x="2843807" y="4053690"/>
          <a:ext cx="650613" cy="455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8" r:id="rId11" imgW="342751" imgH="241195" progId="Equation.DSMT4">
                  <p:embed/>
                </p:oleObj>
              </mc:Choice>
              <mc:Fallback>
                <p:oleObj r:id="rId11" imgW="342751" imgH="241195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7" y="4053690"/>
                        <a:ext cx="650613" cy="4554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3623876"/>
              </p:ext>
            </p:extLst>
          </p:nvPr>
        </p:nvGraphicFramePr>
        <p:xfrm>
          <a:off x="3563888" y="4150316"/>
          <a:ext cx="340149" cy="3401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9" name="Формула" r:id="rId13" imgW="126725" imgH="126725" progId="Equation.3">
                  <p:embed/>
                </p:oleObj>
              </mc:Choice>
              <mc:Fallback>
                <p:oleObj name="Формула" r:id="rId13" imgW="126725" imgH="126725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4150316"/>
                        <a:ext cx="340149" cy="3401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" name="Объект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0137546"/>
              </p:ext>
            </p:extLst>
          </p:nvPr>
        </p:nvGraphicFramePr>
        <p:xfrm>
          <a:off x="704747" y="5013176"/>
          <a:ext cx="7446474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0" r:id="rId15" imgW="5067300" imgH="889000" progId="Equation.3">
                  <p:embed/>
                </p:oleObj>
              </mc:Choice>
              <mc:Fallback>
                <p:oleObj r:id="rId15" imgW="5067300" imgH="8890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747" y="5013176"/>
                        <a:ext cx="7446474" cy="1296144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882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15816" y="692696"/>
            <a:ext cx="3024336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атегории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зависимости: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1) функцио­нальные;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2) корреляционные.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2564904"/>
            <a:ext cx="3888432" cy="39703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Функциональные связи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характеризуются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342900" indent="-342900" algn="just"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полным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соответ­ствием между изменением факторного признака и изменением ре­зультативной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величины</a:t>
            </a:r>
          </a:p>
          <a:p>
            <a:pPr marL="342900" indent="-342900" algn="just"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каждому значению признака-фактора соответствуют вполне определенные значения результативного признака.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Функциональная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зависимость может связывать результативный признак с одним или несколькими факторными признаками.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988840"/>
            <a:ext cx="4724373" cy="480131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Корреляционные связи:</a:t>
            </a:r>
          </a:p>
          <a:p>
            <a:pPr marL="342900" indent="-342900" algn="just"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между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изменением факторного и результативного признака нет полного соответствия,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воздействие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отдельных факторов проявляется лишь в среднем при массовом на­блюдении фактических данных.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Одновременное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воздействие на изучаемый признак большо­го количества самых разнообразных факторов приводит к тому, что одному и тому же значению признака-фактора соответствует целое распределение значений результативного признака, по­скольку в каждом конкретном случае прочие факторные призна­ки могут изменять силу и направленность своего воздействия. </a:t>
            </a:r>
          </a:p>
        </p:txBody>
      </p:sp>
    </p:spTree>
    <p:extLst>
      <p:ext uri="{BB962C8B-B14F-4D97-AF65-F5344CB8AC3E}">
        <p14:creationId xmlns:p14="http://schemas.microsoft.com/office/powerpoint/2010/main" val="6707748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404664"/>
            <a:ext cx="48033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Нелинейные модели и их линеаризация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908720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Задача построения нелинейной модели регрессии состоит в следующем: Задана нелинейная спецификация модели</a:t>
            </a:r>
          </a:p>
          <a:p>
            <a:pPr algn="ctr"/>
            <a:endParaRPr lang="en-US" sz="2000" b="1" i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= f(</a:t>
            </a:r>
            <a:r>
              <a:rPr lang="ru-RU" sz="2000" b="1" i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x,a,b,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ε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2943" y="2232159"/>
            <a:ext cx="842493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где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зависимая, объясняемая переменная;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независимая, объясняющая переменная;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параметры модели, для которых должны быть получены оценки;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ε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аддитивный или мультипликативный случайный фактор.</a:t>
            </a:r>
          </a:p>
          <a:p>
            <a:pPr algn="just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Требуется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Преобразовать исходные данные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х*, 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у*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так, чтобы спецификация модифицированной регрессии была линейной:</a:t>
            </a:r>
          </a:p>
          <a:p>
            <a:pPr algn="ctr"/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y* = a* + b*x*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Методом наименьших квадратов получить оценки параметров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a*, b*.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По оценкам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a*, b*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вычислить искомые оценки параметров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a, b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исходной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регрессии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43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4" y="744379"/>
            <a:ext cx="8496944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 charset="-128"/>
                <a:cs typeface="Times New Roman" pitchFamily="18" charset="0"/>
              </a:rPr>
              <a:t>Способы преобразования данных и вычисления параметров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 charset="-128"/>
                <a:cs typeface="Times New Roman" pitchFamily="18" charset="0"/>
              </a:rPr>
              <a:t>a, b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 charset="-128"/>
                <a:cs typeface="Times New Roman" pitchFamily="18" charset="0"/>
              </a:rPr>
              <a:t>по оценкам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 charset="-128"/>
                <a:cs typeface="Times New Roman" pitchFamily="18" charset="0"/>
              </a:rPr>
              <a:t>a*, b*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 charset="-128"/>
                <a:cs typeface="Times New Roman" pitchFamily="18" charset="0"/>
              </a:rPr>
              <a:t>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12776"/>
            <a:ext cx="6912768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71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9253" y="404664"/>
            <a:ext cx="8693832" cy="20313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адачи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корреляционного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анализа: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just"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выявлении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взаимосвязи между случайными переменными путем точечной и интервальной оценки парных (частных) коэффициентов корреляции, вычисления и проверки значимости множественных коэффициентов корреляции и детерминации.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отбор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факторов, оказывающих наиболее существенное влияние на результативный признак, на основании измерения степени связи между ними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indent="-342900" algn="just"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обнаружение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ранее неизвестных причинных связей. </a:t>
            </a: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901249"/>
              </p:ext>
            </p:extLst>
          </p:nvPr>
        </p:nvGraphicFramePr>
        <p:xfrm>
          <a:off x="683568" y="4005064"/>
          <a:ext cx="1728192" cy="487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r:id="rId3" imgW="812447" imgH="228501" progId="Equation.DSMT4">
                  <p:embed/>
                </p:oleObj>
              </mc:Choice>
              <mc:Fallback>
                <p:oleObj r:id="rId3" imgW="812447" imgH="228501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005064"/>
                        <a:ext cx="1728192" cy="4879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317832"/>
              </p:ext>
            </p:extLst>
          </p:nvPr>
        </p:nvGraphicFramePr>
        <p:xfrm>
          <a:off x="3059831" y="4077072"/>
          <a:ext cx="1320147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r:id="rId5" imgW="838200" imgH="228600" progId="Equation.DSMT4">
                  <p:embed/>
                </p:oleObj>
              </mc:Choice>
              <mc:Fallback>
                <p:oleObj r:id="rId5" imgW="838200" imgH="228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1" y="4077072"/>
                        <a:ext cx="1320147" cy="3600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22634" y="2642429"/>
            <a:ext cx="869383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проведении корреляционного анализа вся совокупность данных рассматривается как множество переменных (факторов), каждая из которых содержит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–наблюдений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4572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изучении взаимосвязи между двумя факторами их, как правило, обозначают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                                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 </a:t>
            </a:r>
            <a:r>
              <a:rPr lang="en-US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ru-RU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=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4169" y="5219328"/>
            <a:ext cx="370373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56036" y="4755412"/>
            <a:ext cx="61206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овариация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это статистическая мера взаимодействия двух переменных. </a:t>
            </a:r>
          </a:p>
        </p:txBody>
      </p:sp>
    </p:spTree>
    <p:extLst>
      <p:ext uri="{BB962C8B-B14F-4D97-AF65-F5344CB8AC3E}">
        <p14:creationId xmlns:p14="http://schemas.microsoft.com/office/powerpoint/2010/main" val="3269807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7504" y="188640"/>
            <a:ext cx="8928992" cy="2862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Ковариация между двумя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переменными Х и У рассчитывается следующим образом:</a:t>
            </a: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где                                                   - </a:t>
            </a:r>
            <a:r>
              <a:rPr lang="ru-RU" dirty="0"/>
              <a:t>фактические значения случайных переменных </a:t>
            </a:r>
            <a:r>
              <a:rPr lang="ru-RU" i="1" cap="all" dirty="0"/>
              <a:t>x</a:t>
            </a:r>
            <a:r>
              <a:rPr lang="ru-RU" dirty="0"/>
              <a:t> и </a:t>
            </a:r>
            <a:r>
              <a:rPr lang="ru-RU" i="1" cap="all" dirty="0"/>
              <a:t>y,</a:t>
            </a:r>
            <a:endParaRPr lang="ru-RU" dirty="0"/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или </a:t>
            </a:r>
          </a:p>
          <a:p>
            <a:pPr algn="just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9858948"/>
              </p:ext>
            </p:extLst>
          </p:nvPr>
        </p:nvGraphicFramePr>
        <p:xfrm>
          <a:off x="2699792" y="836712"/>
          <a:ext cx="4293704" cy="829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6" r:id="rId3" imgW="2222500" imgH="431800" progId="Equation.3">
                  <p:embed/>
                </p:oleObj>
              </mc:Choice>
              <mc:Fallback>
                <p:oleObj r:id="rId3" imgW="2222500" imgH="431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836712"/>
                        <a:ext cx="4293704" cy="829256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4550810"/>
              </p:ext>
            </p:extLst>
          </p:nvPr>
        </p:nvGraphicFramePr>
        <p:xfrm>
          <a:off x="611559" y="1772816"/>
          <a:ext cx="2748043" cy="372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7" r:id="rId5" imgW="1689100" imgH="228600" progId="Equation.DSMT4">
                  <p:embed/>
                </p:oleObj>
              </mc:Choice>
              <mc:Fallback>
                <p:oleObj r:id="rId5" imgW="1689100" imgH="228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59" y="1772816"/>
                        <a:ext cx="2748043" cy="3726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674889"/>
              </p:ext>
            </p:extLst>
          </p:nvPr>
        </p:nvGraphicFramePr>
        <p:xfrm>
          <a:off x="899592" y="2204863"/>
          <a:ext cx="1296144" cy="736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8" name="Формула" r:id="rId7" imgW="748975" imgH="431613" progId="Equation.3">
                  <p:embed/>
                </p:oleObj>
              </mc:Choice>
              <mc:Fallback>
                <p:oleObj name="Формула" r:id="rId7" imgW="748975" imgH="431613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2204863"/>
                        <a:ext cx="1296144" cy="736445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934657"/>
              </p:ext>
            </p:extLst>
          </p:nvPr>
        </p:nvGraphicFramePr>
        <p:xfrm>
          <a:off x="2627784" y="2204864"/>
          <a:ext cx="1152128" cy="73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9" name="Формула" r:id="rId9" imgW="774364" imgH="495085" progId="Equation.3">
                  <p:embed/>
                </p:oleObj>
              </mc:Choice>
              <mc:Fallback>
                <p:oleObj name="Формула" r:id="rId9" imgW="774364" imgH="495085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2204864"/>
                        <a:ext cx="1152128" cy="739638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18964" y="3140968"/>
            <a:ext cx="891753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Вычисление коэффициента парной корреляции.</a:t>
            </a:r>
          </a:p>
          <a:p>
            <a:r>
              <a:rPr lang="ru-RU" b="1" i="1" u="sng" dirty="0"/>
              <a:t>Коэффициент парной корреляции</a:t>
            </a:r>
            <a:endParaRPr lang="ru-RU" dirty="0"/>
          </a:p>
          <a:p>
            <a:r>
              <a:rPr lang="ru-RU" dirty="0"/>
              <a:t>Для двух переменных </a:t>
            </a:r>
            <a:r>
              <a:rPr lang="ru-RU" dirty="0" smtClean="0"/>
              <a:t>Х и У </a:t>
            </a:r>
            <a:r>
              <a:rPr lang="ru-RU" i="1" dirty="0"/>
              <a:t>коэффициент парной корреляции</a:t>
            </a:r>
            <a:r>
              <a:rPr lang="ru-RU" dirty="0"/>
              <a:t> определяется следующим образом</a:t>
            </a:r>
            <a:r>
              <a:rPr lang="ru-RU" dirty="0" smtClean="0"/>
              <a:t>:</a:t>
            </a:r>
          </a:p>
          <a:p>
            <a:r>
              <a:rPr lang="ru-RU" dirty="0" smtClean="0"/>
              <a:t>			</a:t>
            </a:r>
          </a:p>
          <a:p>
            <a:r>
              <a:rPr lang="ru-RU" dirty="0"/>
              <a:t>	</a:t>
            </a:r>
            <a:r>
              <a:rPr lang="ru-RU" dirty="0" smtClean="0"/>
              <a:t>		=					(1)</a:t>
            </a:r>
          </a:p>
          <a:p>
            <a:endParaRPr lang="ru-RU" dirty="0"/>
          </a:p>
          <a:p>
            <a:r>
              <a:rPr lang="ru-RU" dirty="0" smtClean="0"/>
              <a:t>Где 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и</a:t>
            </a:r>
            <a:r>
              <a:rPr lang="ru-RU" dirty="0"/>
              <a:t>	</a:t>
            </a:r>
            <a:endParaRPr lang="ru-RU" dirty="0" smtClean="0"/>
          </a:p>
          <a:p>
            <a:r>
              <a:rPr lang="ru-RU" dirty="0" smtClean="0"/>
              <a:t> - оценки </a:t>
            </a:r>
            <a:r>
              <a:rPr lang="ru-RU" dirty="0"/>
              <a:t>дисперсий величин</a:t>
            </a:r>
          </a:p>
          <a:p>
            <a:r>
              <a:rPr lang="ru-RU" dirty="0" smtClean="0"/>
              <a:t>			</a:t>
            </a:r>
            <a:endParaRPr lang="ru-RU" dirty="0"/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857645"/>
              </p:ext>
            </p:extLst>
          </p:nvPr>
        </p:nvGraphicFramePr>
        <p:xfrm>
          <a:off x="1403648" y="4365104"/>
          <a:ext cx="1357157" cy="57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0" r:id="rId11" imgW="1040948" imgH="444307" progId="Equation.3">
                  <p:embed/>
                </p:oleObj>
              </mc:Choice>
              <mc:Fallback>
                <p:oleObj r:id="rId11" imgW="1040948" imgH="444307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4365104"/>
                        <a:ext cx="1357157" cy="572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026067"/>
              </p:ext>
            </p:extLst>
          </p:nvPr>
        </p:nvGraphicFramePr>
        <p:xfrm>
          <a:off x="3131839" y="4149080"/>
          <a:ext cx="3988959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" r:id="rId13" imgW="3238500" imgH="876300" progId="Equation.DSMT4">
                  <p:embed/>
                </p:oleObj>
              </mc:Choice>
              <mc:Fallback>
                <p:oleObj r:id="rId13" imgW="3238500" imgH="87630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39" y="4149080"/>
                        <a:ext cx="3988959" cy="10801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" name="Объект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343377"/>
              </p:ext>
            </p:extLst>
          </p:nvPr>
        </p:nvGraphicFramePr>
        <p:xfrm>
          <a:off x="755576" y="5085184"/>
          <a:ext cx="1807225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" r:id="rId15" imgW="1396394" imgH="393529" progId="Equation.3">
                  <p:embed/>
                </p:oleObj>
              </mc:Choice>
              <mc:Fallback>
                <p:oleObj r:id="rId15" imgW="1396394" imgH="393529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5085184"/>
                        <a:ext cx="1807225" cy="5040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4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203625"/>
              </p:ext>
            </p:extLst>
          </p:nvPr>
        </p:nvGraphicFramePr>
        <p:xfrm>
          <a:off x="827584" y="5733256"/>
          <a:ext cx="2009199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" r:id="rId17" imgW="1358310" imgH="393529" progId="Equation.3">
                  <p:embed/>
                </p:oleObj>
              </mc:Choice>
              <mc:Fallback>
                <p:oleObj r:id="rId17" imgW="1358310" imgH="393529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733256"/>
                        <a:ext cx="2009199" cy="5760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5560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404664"/>
            <a:ext cx="878497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u="sng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Дисперсия</a:t>
            </a:r>
            <a:r>
              <a:rPr lang="ru-RU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(оценка дисперсии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/>
              <a:t>характеризует </a:t>
            </a:r>
            <a:r>
              <a:rPr lang="ru-RU" sz="2000" dirty="0"/>
              <a:t>степень разброса </a:t>
            </a:r>
            <a:r>
              <a:rPr lang="ru-RU" sz="2000" dirty="0" smtClean="0"/>
              <a:t>значений х</a:t>
            </a:r>
            <a:r>
              <a:rPr lang="ru-RU" sz="2000" baseline="-25000" dirty="0" smtClean="0"/>
              <a:t>1</a:t>
            </a:r>
            <a:r>
              <a:rPr lang="ru-RU" sz="2000" dirty="0" smtClean="0"/>
              <a:t>, х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, х</a:t>
            </a:r>
            <a:r>
              <a:rPr lang="ru-RU" sz="2000" baseline="-25000" dirty="0" smtClean="0"/>
              <a:t>3</a:t>
            </a:r>
            <a:r>
              <a:rPr lang="ru-RU" sz="2000" dirty="0" smtClean="0"/>
              <a:t>, …, х</a:t>
            </a:r>
            <a:r>
              <a:rPr lang="en-US" sz="2000" baseline="-25000" dirty="0" smtClean="0"/>
              <a:t>n</a:t>
            </a:r>
            <a:r>
              <a:rPr lang="ru-RU" sz="2000" baseline="-25000" dirty="0" smtClean="0"/>
              <a:t>        </a:t>
            </a:r>
            <a:r>
              <a:rPr lang="ru-RU" sz="2000" dirty="0" smtClean="0"/>
              <a:t>(</a:t>
            </a:r>
            <a:r>
              <a:rPr lang="ru-RU" sz="2000" dirty="0"/>
              <a:t>у</a:t>
            </a:r>
            <a:r>
              <a:rPr lang="ru-RU" sz="2000" baseline="-25000" dirty="0" smtClean="0"/>
              <a:t>1</a:t>
            </a:r>
            <a:r>
              <a:rPr lang="ru-RU" sz="2000" dirty="0"/>
              <a:t>, </a:t>
            </a:r>
            <a:r>
              <a:rPr lang="ru-RU" sz="2000" dirty="0" smtClean="0"/>
              <a:t>у</a:t>
            </a:r>
            <a:r>
              <a:rPr lang="ru-RU" sz="2000" baseline="-25000" dirty="0" smtClean="0"/>
              <a:t>2</a:t>
            </a:r>
            <a:r>
              <a:rPr lang="ru-RU" sz="2000" dirty="0"/>
              <a:t>, у</a:t>
            </a:r>
            <a:r>
              <a:rPr lang="ru-RU" sz="2000" baseline="-25000" dirty="0" smtClean="0"/>
              <a:t>3</a:t>
            </a:r>
            <a:r>
              <a:rPr lang="ru-RU" sz="2000" dirty="0"/>
              <a:t>, …, </a:t>
            </a:r>
            <a:r>
              <a:rPr lang="ru-RU" sz="2000" dirty="0" smtClean="0"/>
              <a:t>у</a:t>
            </a:r>
            <a:r>
              <a:rPr lang="en-US" sz="2000" baseline="-25000" dirty="0" smtClean="0"/>
              <a:t>n</a:t>
            </a:r>
            <a:r>
              <a:rPr lang="ru-RU" sz="2000" baseline="-25000" dirty="0" smtClean="0"/>
              <a:t> </a:t>
            </a:r>
            <a:r>
              <a:rPr lang="ru-RU" sz="2000" dirty="0" smtClean="0"/>
              <a:t>) </a:t>
            </a:r>
            <a:r>
              <a:rPr lang="ru-RU" sz="2000" dirty="0"/>
              <a:t>вокруг своего </a:t>
            </a:r>
            <a:r>
              <a:rPr lang="ru-RU" sz="2000" dirty="0" smtClean="0"/>
              <a:t>среднего    (  , соответственно) </a:t>
            </a:r>
            <a:r>
              <a:rPr lang="ru-RU" sz="2000" dirty="0"/>
              <a:t>), или вариабельность  (изменчивость) этих переменных на множестве наблюдений</a:t>
            </a:r>
            <a:r>
              <a:rPr lang="ru-RU" sz="2000" dirty="0" smtClean="0"/>
              <a:t>.</a:t>
            </a:r>
          </a:p>
          <a:p>
            <a:pPr algn="just"/>
            <a:r>
              <a:rPr lang="ru-RU" sz="2000" dirty="0" smtClean="0"/>
              <a:t>	</a:t>
            </a:r>
          </a:p>
          <a:p>
            <a:pPr algn="just"/>
            <a:r>
              <a:rPr lang="ru-RU" sz="2000" dirty="0"/>
              <a:t>	</a:t>
            </a:r>
            <a:r>
              <a:rPr lang="ru-RU" sz="2000" dirty="0" smtClean="0"/>
              <a:t>В </a:t>
            </a:r>
            <a:r>
              <a:rPr lang="ru-RU" sz="2000" dirty="0"/>
              <a:t>общем случае для получения несмещенной оценки дисперсии сумму квадратов следует делить на число степеней свободы оценки </a:t>
            </a:r>
            <a:r>
              <a:rPr lang="ru-RU" sz="2000" i="1" dirty="0"/>
              <a:t>(n−p), </a:t>
            </a:r>
            <a:r>
              <a:rPr lang="ru-RU" sz="2000" dirty="0"/>
              <a:t>где </a:t>
            </a:r>
            <a:r>
              <a:rPr lang="ru-RU" sz="2000" i="1" dirty="0"/>
              <a:t>n - </a:t>
            </a:r>
            <a:r>
              <a:rPr lang="ru-RU" sz="2000" dirty="0"/>
              <a:t>объем выборки, </a:t>
            </a:r>
            <a:r>
              <a:rPr lang="ru-RU" sz="2000" i="1" dirty="0"/>
              <a:t>p - </a:t>
            </a:r>
            <a:r>
              <a:rPr lang="ru-RU" sz="2000" dirty="0"/>
              <a:t>число наложенных на выборку связей. В данном случае </a:t>
            </a:r>
            <a:r>
              <a:rPr lang="ru-RU" sz="2000" i="1" dirty="0"/>
              <a:t>p = </a:t>
            </a:r>
            <a:r>
              <a:rPr lang="ru-RU" sz="2000" dirty="0"/>
              <a:t>1, т.к. выборка уже использовалась один раз для определения среднего </a:t>
            </a:r>
            <a:r>
              <a:rPr lang="en-US" sz="2000" i="1" dirty="0"/>
              <a:t>X</a:t>
            </a:r>
            <a:r>
              <a:rPr lang="ru-RU" sz="2000" i="1" dirty="0"/>
              <a:t>, </a:t>
            </a:r>
            <a:r>
              <a:rPr lang="ru-RU" sz="2000" dirty="0"/>
              <a:t>поэтому число наложенных связей равно единице, а число степеней свободы оценки (т.е. число независимых элементов выборки) равно (n −1).</a:t>
            </a:r>
          </a:p>
          <a:p>
            <a:pPr algn="just"/>
            <a:endParaRPr lang="ru-RU" sz="2000" dirty="0"/>
          </a:p>
          <a:p>
            <a:endParaRPr lang="ru-RU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897674"/>
              </p:ext>
            </p:extLst>
          </p:nvPr>
        </p:nvGraphicFramePr>
        <p:xfrm>
          <a:off x="2555776" y="866329"/>
          <a:ext cx="3473327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r:id="rId3" imgW="1346200" imgH="431800" progId="Equation.3">
                  <p:embed/>
                </p:oleObj>
              </mc:Choice>
              <mc:Fallback>
                <p:oleObj r:id="rId3" imgW="1346200" imgH="4318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866329"/>
                        <a:ext cx="3473327" cy="108012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247152"/>
              </p:ext>
            </p:extLst>
          </p:nvPr>
        </p:nvGraphicFramePr>
        <p:xfrm>
          <a:off x="3131840" y="2276872"/>
          <a:ext cx="288032" cy="3264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r:id="rId5" imgW="139579" imgH="164957" progId="Equation.DSMT4">
                  <p:embed/>
                </p:oleObj>
              </mc:Choice>
              <mc:Fallback>
                <p:oleObj r:id="rId5" imgW="139579" imgH="164957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2276872"/>
                        <a:ext cx="288032" cy="3264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135174"/>
              </p:ext>
            </p:extLst>
          </p:nvPr>
        </p:nvGraphicFramePr>
        <p:xfrm>
          <a:off x="3707904" y="2276872"/>
          <a:ext cx="288032" cy="384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" r:id="rId7" imgW="139639" imgH="190417" progId="Equation.DSMT4">
                  <p:embed/>
                </p:oleObj>
              </mc:Choice>
              <mc:Fallback>
                <p:oleObj r:id="rId7" imgW="139639" imgH="190417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2276872"/>
                        <a:ext cx="288032" cy="3840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2490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88640"/>
            <a:ext cx="8856984" cy="62478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Среднеквадратическое отклонение </a:t>
            </a:r>
            <a:r>
              <a:rPr lang="ru-RU" sz="2000" b="1" i="1" u="sng" dirty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стандартное отклонение, </a:t>
            </a:r>
            <a:r>
              <a:rPr lang="ru-RU" sz="2000" b="1" i="1" u="sng" dirty="0">
                <a:latin typeface="Times New Roman" pitchFamily="18" charset="0"/>
                <a:cs typeface="Times New Roman" pitchFamily="18" charset="0"/>
              </a:rPr>
              <a:t>или  </a:t>
            </a:r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стандартная ошибка  </a:t>
            </a:r>
            <a:r>
              <a:rPr lang="ru-RU" sz="2000" b="1" i="1" u="sng" dirty="0">
                <a:latin typeface="Times New Roman" pitchFamily="18" charset="0"/>
                <a:cs typeface="Times New Roman" pitchFamily="18" charset="0"/>
              </a:rPr>
              <a:t>переменной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Х (переменной Y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u="sng" dirty="0"/>
              <a:t>Оценка значимости коэффициента корреляции</a:t>
            </a:r>
            <a:r>
              <a:rPr lang="ru-RU" sz="2000" dirty="0"/>
              <a:t> при малых объемах выборки выполняется с использованием  </a:t>
            </a:r>
            <a:r>
              <a:rPr lang="ru-RU" sz="2000" b="1" i="1" u="sng" dirty="0"/>
              <a:t>t - критерия Стьюдента</a:t>
            </a:r>
            <a:r>
              <a:rPr lang="ru-RU" sz="2000" dirty="0"/>
              <a:t>. При этом фактическое (наблюдаемое) значение этого критерия определяется по формуле</a:t>
            </a:r>
            <a:r>
              <a:rPr lang="ru-RU" sz="2000" dirty="0" smtClean="0"/>
              <a:t>: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/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924551"/>
              </p:ext>
            </p:extLst>
          </p:nvPr>
        </p:nvGraphicFramePr>
        <p:xfrm>
          <a:off x="3419873" y="980728"/>
          <a:ext cx="1793176" cy="8587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r:id="rId3" imgW="622030" imgH="291973" progId="Equation.DSMT4">
                  <p:embed/>
                </p:oleObj>
              </mc:Choice>
              <mc:Fallback>
                <p:oleObj r:id="rId3" imgW="622030" imgH="291973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3" y="980728"/>
                        <a:ext cx="1793176" cy="858704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chemeClr val="accent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5116069"/>
              </p:ext>
            </p:extLst>
          </p:nvPr>
        </p:nvGraphicFramePr>
        <p:xfrm>
          <a:off x="3162020" y="3284984"/>
          <a:ext cx="2747952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r:id="rId5" imgW="1346200" imgH="533400" progId="Equation.3">
                  <p:embed/>
                </p:oleObj>
              </mc:Choice>
              <mc:Fallback>
                <p:oleObj r:id="rId5" imgW="1346200" imgH="5334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2020" y="3284984"/>
                        <a:ext cx="2747952" cy="108012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chemeClr val="accent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3410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Парная линейная регрессия </a:t>
            </a:r>
          </a:p>
        </p:txBody>
      </p:sp>
      <p:graphicFrame>
        <p:nvGraphicFramePr>
          <p:cNvPr id="47111" name="Object 7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692275" y="3502025"/>
          <a:ext cx="261938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0" name="Формула" r:id="rId3" imgW="126720" imgH="139680" progId="Equation.3">
                  <p:embed/>
                </p:oleObj>
              </mc:Choice>
              <mc:Fallback>
                <p:oleObj name="Формула" r:id="rId3" imgW="126720" imgH="139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3502025"/>
                        <a:ext cx="261938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3" name="Object 9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25412045"/>
              </p:ext>
            </p:extLst>
          </p:nvPr>
        </p:nvGraphicFramePr>
        <p:xfrm>
          <a:off x="1979613" y="1678980"/>
          <a:ext cx="360139" cy="426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1" name="Формула" r:id="rId5" imgW="139680" imgH="164880" progId="Equation.3">
                  <p:embed/>
                </p:oleObj>
              </mc:Choice>
              <mc:Fallback>
                <p:oleObj name="Формула" r:id="rId5" imgW="13968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1678980"/>
                        <a:ext cx="360139" cy="4260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6" name="Object 12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134306187"/>
              </p:ext>
            </p:extLst>
          </p:nvPr>
        </p:nvGraphicFramePr>
        <p:xfrm>
          <a:off x="3455986" y="2030413"/>
          <a:ext cx="1548061" cy="639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2" name="Формула" r:id="rId7" imgW="583920" imgH="241200" progId="Equation.3">
                  <p:embed/>
                </p:oleObj>
              </mc:Choice>
              <mc:Fallback>
                <p:oleObj name="Формула" r:id="rId7" imgW="5839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5986" y="2030413"/>
                        <a:ext cx="1548061" cy="639751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128457" y="1216025"/>
            <a:ext cx="8764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/>
              <a:t>Парная регрессия – </a:t>
            </a:r>
            <a:r>
              <a:rPr lang="ru-RU" dirty="0" smtClean="0"/>
              <a:t>это уравнение </a:t>
            </a:r>
            <a:r>
              <a:rPr lang="ru-RU" dirty="0"/>
              <a:t>связи двух переменных       </a:t>
            </a: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1455738" y="1574800"/>
            <a:ext cx="354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и</a:t>
            </a:r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395288" y="3332163"/>
            <a:ext cx="727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где </a:t>
            </a:r>
          </a:p>
        </p:txBody>
      </p:sp>
      <p:sp>
        <p:nvSpPr>
          <p:cNvPr id="47120" name="Text Box 16"/>
          <p:cNvSpPr txBox="1">
            <a:spLocks noChangeArrowheads="1"/>
          </p:cNvSpPr>
          <p:nvPr/>
        </p:nvSpPr>
        <p:spPr bwMode="auto">
          <a:xfrm>
            <a:off x="1978025" y="3357563"/>
            <a:ext cx="6194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/>
              <a:t> независимая, объясняющая переменная</a:t>
            </a:r>
          </a:p>
          <a:p>
            <a:pPr eaLnBrk="1" hangingPunct="1"/>
            <a:r>
              <a:rPr lang="ru-RU"/>
              <a:t> (признак-фактор),</a:t>
            </a:r>
          </a:p>
        </p:txBody>
      </p:sp>
      <p:graphicFrame>
        <p:nvGraphicFramePr>
          <p:cNvPr id="47121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1699783"/>
              </p:ext>
            </p:extLst>
          </p:nvPr>
        </p:nvGraphicFramePr>
        <p:xfrm>
          <a:off x="864488" y="1700213"/>
          <a:ext cx="394400" cy="432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3" name="Формула" r:id="rId9" imgW="126720" imgH="139680" progId="Equation.3">
                  <p:embed/>
                </p:oleObj>
              </mc:Choice>
              <mc:Fallback>
                <p:oleObj name="Формула" r:id="rId9" imgW="126720" imgH="139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4488" y="1700213"/>
                        <a:ext cx="394400" cy="4326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22" name="Object 18"/>
          <p:cNvGraphicFramePr>
            <a:graphicFrameLocks noChangeAspect="1"/>
          </p:cNvGraphicFramePr>
          <p:nvPr/>
        </p:nvGraphicFramePr>
        <p:xfrm>
          <a:off x="1619250" y="4581525"/>
          <a:ext cx="242888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4" name="Формула" r:id="rId11" imgW="139680" imgH="164880" progId="Equation.3">
                  <p:embed/>
                </p:oleObj>
              </mc:Choice>
              <mc:Fallback>
                <p:oleObj name="Формула" r:id="rId11" imgW="13968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4581525"/>
                        <a:ext cx="242888" cy="287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23" name="Text Box 19"/>
          <p:cNvSpPr txBox="1">
            <a:spLocks noChangeArrowheads="1"/>
          </p:cNvSpPr>
          <p:nvPr/>
        </p:nvSpPr>
        <p:spPr bwMode="auto">
          <a:xfrm>
            <a:off x="1979613" y="4508500"/>
            <a:ext cx="39782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/>
              <a:t> зависимая переменная </a:t>
            </a:r>
          </a:p>
          <a:p>
            <a:pPr eaLnBrk="1" hangingPunct="1"/>
            <a:r>
              <a:rPr lang="ru-RU"/>
              <a:t>(результативный признак).</a:t>
            </a:r>
          </a:p>
        </p:txBody>
      </p:sp>
      <p:sp>
        <p:nvSpPr>
          <p:cNvPr id="47127" name="Text Box 23"/>
          <p:cNvSpPr txBox="1">
            <a:spLocks noChangeArrowheads="1"/>
          </p:cNvSpPr>
          <p:nvPr/>
        </p:nvSpPr>
        <p:spPr bwMode="auto">
          <a:xfrm>
            <a:off x="107950" y="5608638"/>
            <a:ext cx="89804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Замечание</a:t>
            </a:r>
            <a:r>
              <a:rPr lang="ru-RU"/>
              <a:t>. Число наблюдений должно в 7-8 раз превышать </a:t>
            </a:r>
          </a:p>
          <a:p>
            <a:pPr eaLnBrk="1" hangingPunct="1"/>
            <a:r>
              <a:rPr lang="ru-RU"/>
              <a:t>число рассчитываемых параметров при переменной . </a:t>
            </a:r>
          </a:p>
        </p:txBody>
      </p:sp>
    </p:spTree>
    <p:extLst>
      <p:ext uri="{BB962C8B-B14F-4D97-AF65-F5344CB8AC3E}">
        <p14:creationId xmlns:p14="http://schemas.microsoft.com/office/powerpoint/2010/main" val="375403889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  <p:bldP spid="47115" grpId="0"/>
      <p:bldP spid="47119" grpId="0"/>
      <p:bldP spid="47120" grpId="0"/>
      <p:bldP spid="47123" grpId="0"/>
      <p:bldP spid="471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404664"/>
            <a:ext cx="8712968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Пусть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имеется набор значений двух переменных: Y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= (у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у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у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…, у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объясняемая переменная и X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х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х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…, х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- объясняющая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переменная,  каждая из которых содержит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наблюдений, между которыми теоретически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существует некоторая ли­нейная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зависимость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/>
              <a:t>Учитывая возможные отклонения, линейное уравнение связи двух переменных (парную регрессию) представим в </a:t>
            </a:r>
            <a:r>
              <a:rPr lang="ru-RU" sz="2000" dirty="0" smtClean="0"/>
              <a:t>виде:</a:t>
            </a:r>
            <a:endParaRPr lang="ru-RU" sz="2000" dirty="0"/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					(2)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где  -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постоянная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величина (или свободный член уравнения),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-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коэффициент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регрессии, определяющий наклон линии, вдоль которой рассеяны данные наблюдений. Это показатель, характеризующий изменение переменной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 изменении значения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единицу.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&gt; 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переменные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y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положительно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коррелированные, если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sym typeface="Symbol"/>
              </a:rPr>
              <a:t>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0 – отрицательно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коррелированны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ε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случайная переменная, или случайная составляющая, или  остаток, или возмущение.  Она отражает тот факт, что изменение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будет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неточно описываться изменением Х – присутствуют другие факторы, неучтенные в данной модели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2031488"/>
              </p:ext>
            </p:extLst>
          </p:nvPr>
        </p:nvGraphicFramePr>
        <p:xfrm>
          <a:off x="1331640" y="1772816"/>
          <a:ext cx="6552728" cy="900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3" r:id="rId3" imgW="2298700" imgH="228600" progId="Equation.DSMT4">
                  <p:embed/>
                </p:oleObj>
              </mc:Choice>
              <mc:Fallback>
                <p:oleObj r:id="rId3" imgW="2298700" imgH="228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1772816"/>
                        <a:ext cx="6552728" cy="90009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chemeClr val="accent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0098229"/>
              </p:ext>
            </p:extLst>
          </p:nvPr>
        </p:nvGraphicFramePr>
        <p:xfrm>
          <a:off x="2771800" y="3573016"/>
          <a:ext cx="2959777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4" name="Формула" r:id="rId5" imgW="1155700" imgH="228600" progId="Equation.3">
                  <p:embed/>
                </p:oleObj>
              </mc:Choice>
              <mc:Fallback>
                <p:oleObj name="Формула" r:id="rId5" imgW="115570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3573016"/>
                        <a:ext cx="2959777" cy="576064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chemeClr val="accent2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3509523"/>
              </p:ext>
            </p:extLst>
          </p:nvPr>
        </p:nvGraphicFramePr>
        <p:xfrm>
          <a:off x="8172400" y="4653136"/>
          <a:ext cx="240027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5" r:id="rId7" imgW="152334" imgH="228501" progId="Equation.DSMT4">
                  <p:embed/>
                </p:oleObj>
              </mc:Choice>
              <mc:Fallback>
                <p:oleObj r:id="rId7" imgW="152334" imgH="228501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2400" y="4653136"/>
                        <a:ext cx="240027" cy="3600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8415635"/>
              </p:ext>
            </p:extLst>
          </p:nvPr>
        </p:nvGraphicFramePr>
        <p:xfrm>
          <a:off x="2411760" y="4869160"/>
          <a:ext cx="216024" cy="378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6" r:id="rId9" imgW="152334" imgH="228501" progId="Equation.DSMT4">
                  <p:embed/>
                </p:oleObj>
              </mc:Choice>
              <mc:Fallback>
                <p:oleObj r:id="rId9" imgW="152334" imgH="228501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4869160"/>
                        <a:ext cx="216024" cy="3780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006407"/>
              </p:ext>
            </p:extLst>
          </p:nvPr>
        </p:nvGraphicFramePr>
        <p:xfrm>
          <a:off x="395536" y="5949280"/>
          <a:ext cx="288032" cy="406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7" name="Формула" r:id="rId11" imgW="165028" imgH="228501" progId="Equation.3">
                  <p:embed/>
                </p:oleObj>
              </mc:Choice>
              <mc:Fallback>
                <p:oleObj name="Формула" r:id="rId11" imgW="165028" imgH="228501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5949280"/>
                        <a:ext cx="288032" cy="4066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0826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260648"/>
            <a:ext cx="885698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Таким обра­зом, в уравнении (2) значение каждого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наблюдения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y</a:t>
            </a:r>
            <a:r>
              <a:rPr lang="en-US" sz="2000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представлено как сумма двух частей — систематической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случайной </a:t>
            </a:r>
            <a:r>
              <a:rPr lang="el-GR" sz="2000" dirty="0">
                <a:latin typeface="Times New Roman" pitchFamily="18" charset="0"/>
                <a:cs typeface="Times New Roman" pitchFamily="18" charset="0"/>
              </a:rPr>
              <a:t>ε</a:t>
            </a:r>
            <a:r>
              <a:rPr lang="en-US" sz="2000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таким образом  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Предпосылки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метода наименьших квадратов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000" b="1" dirty="0"/>
              <a:t>Математическое ожидание случайной составляющей в любом наблюдении должно быть равно нулю</a:t>
            </a:r>
            <a:r>
              <a:rPr lang="ru-RU" sz="2000" dirty="0" smtClean="0"/>
              <a:t>. 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000" b="1" dirty="0"/>
              <a:t>Второе условие состоит в том, что в модели (2) возмущение </a:t>
            </a:r>
            <a:r>
              <a:rPr lang="el-GR" sz="2000" dirty="0">
                <a:latin typeface="Times New Roman" pitchFamily="18" charset="0"/>
                <a:cs typeface="Times New Roman" pitchFamily="18" charset="0"/>
              </a:rPr>
              <a:t>ε</a:t>
            </a:r>
            <a:r>
              <a:rPr lang="en-US" sz="2000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b="1" dirty="0" smtClean="0"/>
              <a:t> </a:t>
            </a:r>
            <a:r>
              <a:rPr lang="ru-RU" sz="2000" b="1" dirty="0"/>
              <a:t>(или зависимая </a:t>
            </a:r>
            <a:r>
              <a:rPr lang="ru-RU" sz="2000" b="1" dirty="0" smtClean="0"/>
              <a:t>переменная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000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b="1" dirty="0" smtClean="0"/>
              <a:t>) </a:t>
            </a:r>
            <a:r>
              <a:rPr lang="ru-RU" sz="2000" b="1" dirty="0"/>
              <a:t>есть величина случайная, а объясняющая переменная </a:t>
            </a:r>
            <a:r>
              <a:rPr lang="en-US" sz="2000" b="1" dirty="0" smtClean="0"/>
              <a:t> x</a:t>
            </a:r>
            <a:r>
              <a:rPr lang="en-US" sz="2000" b="1" baseline="-25000" dirty="0" smtClean="0"/>
              <a:t>i</a:t>
            </a:r>
            <a:r>
              <a:rPr lang="ru-RU" sz="2000" b="1" dirty="0" smtClean="0"/>
              <a:t>- </a:t>
            </a:r>
            <a:r>
              <a:rPr lang="ru-RU" sz="2000" b="1" dirty="0"/>
              <a:t>вели­чина неслучайная.</a:t>
            </a:r>
            <a:endParaRPr lang="ru-RU" sz="2000" dirty="0"/>
          </a:p>
          <a:p>
            <a:pPr algn="just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000" b="1" dirty="0"/>
              <a:t>Третье условие предполагает отсутствие систематической связи между значени­ями случайной составляющей в любых двух наблюдениях.</a:t>
            </a:r>
            <a:r>
              <a:rPr lang="ru-RU" sz="2000" dirty="0"/>
              <a:t> </a:t>
            </a:r>
            <a:endParaRPr lang="en-US" sz="2000" dirty="0" smtClean="0"/>
          </a:p>
          <a:p>
            <a:pPr algn="just"/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sz="2000" b="1" dirty="0"/>
              <a:t>Д</a:t>
            </a:r>
            <a:r>
              <a:rPr lang="ru-RU" sz="2000" b="1" dirty="0" smtClean="0"/>
              <a:t>исперсия </a:t>
            </a:r>
            <a:r>
              <a:rPr lang="ru-RU" sz="2000" b="1" dirty="0"/>
              <a:t>случайной составляющей должна быть постоянна для всех наблюдений</a:t>
            </a:r>
            <a:r>
              <a:rPr lang="ru-RU" sz="2000" dirty="0" smtClean="0"/>
              <a:t>.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ru-RU" sz="2000" b="1" dirty="0"/>
              <a:t>Предположение о нормальности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798851"/>
              </p:ext>
            </p:extLst>
          </p:nvPr>
        </p:nvGraphicFramePr>
        <p:xfrm>
          <a:off x="5076056" y="620688"/>
          <a:ext cx="720755" cy="332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8" r:id="rId3" imgW="495085" imgH="228501" progId="Equation.DSMT4">
                  <p:embed/>
                </p:oleObj>
              </mc:Choice>
              <mc:Fallback>
                <p:oleObj r:id="rId3" imgW="495085" imgH="22850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620688"/>
                        <a:ext cx="720755" cy="3326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677887"/>
              </p:ext>
            </p:extLst>
          </p:nvPr>
        </p:nvGraphicFramePr>
        <p:xfrm>
          <a:off x="323528" y="980193"/>
          <a:ext cx="1675242" cy="504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9" r:id="rId5" imgW="787400" imgH="241300" progId="Equation.DSMT4">
                  <p:embed/>
                </p:oleObj>
              </mc:Choice>
              <mc:Fallback>
                <p:oleObj r:id="rId5" imgW="787400" imgH="2413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980193"/>
                        <a:ext cx="1675242" cy="5045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7372080"/>
              </p:ext>
            </p:extLst>
          </p:nvPr>
        </p:nvGraphicFramePr>
        <p:xfrm>
          <a:off x="4638056" y="908720"/>
          <a:ext cx="1656184" cy="713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0" r:id="rId7" imgW="672808" imgH="215806" progId="Equation.DSMT4">
                  <p:embed/>
                </p:oleObj>
              </mc:Choice>
              <mc:Fallback>
                <p:oleObj r:id="rId7" imgW="672808" imgH="215806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8056" y="908720"/>
                        <a:ext cx="1656184" cy="713904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5422686"/>
              </p:ext>
            </p:extLst>
          </p:nvPr>
        </p:nvGraphicFramePr>
        <p:xfrm>
          <a:off x="3956114" y="2996952"/>
          <a:ext cx="1242138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1" r:id="rId9" imgW="660400" imgH="228600" progId="Equation.DSMT4">
                  <p:embed/>
                </p:oleObj>
              </mc:Choice>
              <mc:Fallback>
                <p:oleObj r:id="rId9" imgW="660400" imgH="2286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6114" y="2996952"/>
                        <a:ext cx="1242138" cy="4320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851633"/>
              </p:ext>
            </p:extLst>
          </p:nvPr>
        </p:nvGraphicFramePr>
        <p:xfrm>
          <a:off x="3131840" y="4869160"/>
          <a:ext cx="2488596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2" r:id="rId11" imgW="1371600" imgH="241300" progId="Equation.DSMT4">
                  <p:embed/>
                </p:oleObj>
              </mc:Choice>
              <mc:Fallback>
                <p:oleObj r:id="rId11" imgW="1371600" imgH="24130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4869160"/>
                        <a:ext cx="2488596" cy="43204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63766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5FD34D4C4F32414C8F04792C1A0A8DAE" ma:contentTypeVersion="0" ma:contentTypeDescription="Создание документа." ma:contentTypeScope="" ma:versionID="94cd42aecd7ff9461cbed645c5010aec">
  <xsd:schema xmlns:xsd="http://www.w3.org/2001/XMLSchema" xmlns:p="http://schemas.microsoft.com/office/2006/metadata/properties" targetNamespace="http://schemas.microsoft.com/office/2006/metadata/properties" ma:root="true" ma:fieldsID="53974d1da0c14f073d2cc649cae9f3e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содержимого" ma:readOnly="true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E0FB38F-F0DC-46BC-B7FD-6F59AA55C2E6}"/>
</file>

<file path=customXml/itemProps2.xml><?xml version="1.0" encoding="utf-8"?>
<ds:datastoreItem xmlns:ds="http://schemas.openxmlformats.org/officeDocument/2006/customXml" ds:itemID="{1F8B3FCE-2CD6-41DB-9385-3457CD71759B}"/>
</file>

<file path=customXml/itemProps3.xml><?xml version="1.0" encoding="utf-8"?>
<ds:datastoreItem xmlns:ds="http://schemas.openxmlformats.org/officeDocument/2006/customXml" ds:itemID="{2CAD01E4-D1A8-48F4-8BCE-E2146414BC00}"/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272</TotalTime>
  <Words>966</Words>
  <Application>Microsoft Office PowerPoint</Application>
  <PresentationFormat>Экран (4:3)</PresentationFormat>
  <Paragraphs>214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4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Волна</vt:lpstr>
      <vt:lpstr>Equation.DSMT4</vt:lpstr>
      <vt:lpstr>Microsoft Equation 3.0</vt:lpstr>
      <vt:lpstr>Формула</vt:lpstr>
      <vt:lpstr>Microsoft Equation 2.0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Парная линейная регрессия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DNA7 X86</cp:lastModifiedBy>
  <cp:revision>22</cp:revision>
  <dcterms:created xsi:type="dcterms:W3CDTF">2013-02-17T15:19:43Z</dcterms:created>
  <dcterms:modified xsi:type="dcterms:W3CDTF">2013-02-24T21:31:04Z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0x0101005FD34D4C4F32414C8F04792C1A0A8DAE</vt:lpwstr>
  </property>
</Properties>
</file>